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9" r:id="rId4"/>
    <p:sldId id="258" r:id="rId5"/>
    <p:sldId id="283" r:id="rId6"/>
    <p:sldId id="286" r:id="rId7"/>
    <p:sldId id="291" r:id="rId8"/>
    <p:sldId id="285" r:id="rId9"/>
    <p:sldId id="262" r:id="rId10"/>
    <p:sldId id="261" r:id="rId11"/>
    <p:sldId id="292" r:id="rId12"/>
    <p:sldId id="289" r:id="rId13"/>
    <p:sldId id="260" r:id="rId14"/>
    <p:sldId id="263" r:id="rId15"/>
    <p:sldId id="264" r:id="rId16"/>
    <p:sldId id="287" r:id="rId17"/>
    <p:sldId id="290" r:id="rId18"/>
    <p:sldId id="288" r:id="rId19"/>
    <p:sldId id="293" r:id="rId20"/>
    <p:sldId id="296" r:id="rId21"/>
    <p:sldId id="265" r:id="rId22"/>
    <p:sldId id="268" r:id="rId23"/>
    <p:sldId id="266" r:id="rId24"/>
    <p:sldId id="267" r:id="rId25"/>
    <p:sldId id="269" r:id="rId26"/>
    <p:sldId id="272" r:id="rId27"/>
    <p:sldId id="273" r:id="rId28"/>
    <p:sldId id="274" r:id="rId29"/>
    <p:sldId id="270" r:id="rId30"/>
    <p:sldId id="271" r:id="rId31"/>
    <p:sldId id="275" r:id="rId32"/>
    <p:sldId id="276" r:id="rId33"/>
    <p:sldId id="277" r:id="rId34"/>
    <p:sldId id="278" r:id="rId35"/>
    <p:sldId id="279" r:id="rId36"/>
    <p:sldId id="280"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FFEBCCE0-999C-4FDF-B99F-11F836C871D4}"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C4B9C69-AB7D-4991-AE4C-5F36787E2839}">
      <dgm:prSet/>
      <dgm:spPr/>
      <dgm:t>
        <a:bodyPr/>
        <a:lstStyle/>
        <a:p>
          <a:r>
            <a:rPr lang="en-US"/>
            <a:t>Problem Statement</a:t>
          </a:r>
        </a:p>
      </dgm:t>
    </dgm:pt>
    <dgm:pt modelId="{90EFDBF3-16CF-4B77-867C-10E3EDD1E43F}" type="parTrans" cxnId="{E093645C-DBE5-4845-80BC-08ADE76DB929}">
      <dgm:prSet/>
      <dgm:spPr/>
      <dgm:t>
        <a:bodyPr/>
        <a:lstStyle/>
        <a:p>
          <a:endParaRPr lang="en-US"/>
        </a:p>
      </dgm:t>
    </dgm:pt>
    <dgm:pt modelId="{0259F682-88DB-49C0-AA50-69B14CF71328}" type="sibTrans" cxnId="{E093645C-DBE5-4845-80BC-08ADE76DB929}">
      <dgm:prSet/>
      <dgm:spPr/>
      <dgm:t>
        <a:bodyPr/>
        <a:lstStyle/>
        <a:p>
          <a:endParaRPr lang="en-US"/>
        </a:p>
      </dgm:t>
    </dgm:pt>
    <dgm:pt modelId="{AD087931-7CF1-4FFF-BD7E-C9E6CDCF592D}">
      <dgm:prSet/>
      <dgm:spPr/>
      <dgm:t>
        <a:bodyPr/>
        <a:lstStyle/>
        <a:p>
          <a:r>
            <a:rPr lang="en-US"/>
            <a:t>Data Pre-processing</a:t>
          </a:r>
        </a:p>
      </dgm:t>
    </dgm:pt>
    <dgm:pt modelId="{983F5ABC-18A1-442E-9FA8-1B64B98C4368}" type="parTrans" cxnId="{46B88AD1-E2C3-425B-87A3-7A05D50C3DE8}">
      <dgm:prSet/>
      <dgm:spPr/>
      <dgm:t>
        <a:bodyPr/>
        <a:lstStyle/>
        <a:p>
          <a:endParaRPr lang="en-US"/>
        </a:p>
      </dgm:t>
    </dgm:pt>
    <dgm:pt modelId="{5837B4C8-D42F-4537-B1DB-32963741000D}" type="sibTrans" cxnId="{46B88AD1-E2C3-425B-87A3-7A05D50C3DE8}">
      <dgm:prSet/>
      <dgm:spPr/>
      <dgm:t>
        <a:bodyPr/>
        <a:lstStyle/>
        <a:p>
          <a:endParaRPr lang="en-US"/>
        </a:p>
      </dgm:t>
    </dgm:pt>
    <dgm:pt modelId="{5B3F7999-85D3-4504-9A24-9FAE1A0518BA}">
      <dgm:prSet/>
      <dgm:spPr/>
      <dgm:t>
        <a:bodyPr/>
        <a:lstStyle/>
        <a:p>
          <a:r>
            <a:rPr lang="en-US"/>
            <a:t>Model Building</a:t>
          </a:r>
        </a:p>
      </dgm:t>
    </dgm:pt>
    <dgm:pt modelId="{2B61A1EB-8C80-4B34-86D8-EE96A091207E}" type="parTrans" cxnId="{2A4BC4E5-6259-4E80-839E-916788BCF668}">
      <dgm:prSet/>
      <dgm:spPr/>
      <dgm:t>
        <a:bodyPr/>
        <a:lstStyle/>
        <a:p>
          <a:endParaRPr lang="en-US"/>
        </a:p>
      </dgm:t>
    </dgm:pt>
    <dgm:pt modelId="{4427B276-8C30-4B21-91CC-38029204A420}" type="sibTrans" cxnId="{2A4BC4E5-6259-4E80-839E-916788BCF668}">
      <dgm:prSet/>
      <dgm:spPr/>
      <dgm:t>
        <a:bodyPr/>
        <a:lstStyle/>
        <a:p>
          <a:endParaRPr lang="en-US"/>
        </a:p>
      </dgm:t>
    </dgm:pt>
    <dgm:pt modelId="{E563C0AF-1945-4F49-A7FD-91493AA48B50}">
      <dgm:prSet/>
      <dgm:spPr/>
      <dgm:t>
        <a:bodyPr/>
        <a:lstStyle/>
        <a:p>
          <a:r>
            <a:rPr lang="en-US"/>
            <a:t>Analysis </a:t>
          </a:r>
        </a:p>
      </dgm:t>
    </dgm:pt>
    <dgm:pt modelId="{DAABEC8A-174D-4EE4-A7CA-0A4283CDC128}" type="parTrans" cxnId="{F88C926E-1006-4A72-B381-CC3D502DE577}">
      <dgm:prSet/>
      <dgm:spPr/>
      <dgm:t>
        <a:bodyPr/>
        <a:lstStyle/>
        <a:p>
          <a:endParaRPr lang="en-US"/>
        </a:p>
      </dgm:t>
    </dgm:pt>
    <dgm:pt modelId="{D9E70109-6C64-437E-A236-A2EFCEFAD4B3}" type="sibTrans" cxnId="{F88C926E-1006-4A72-B381-CC3D502DE577}">
      <dgm:prSet/>
      <dgm:spPr/>
      <dgm:t>
        <a:bodyPr/>
        <a:lstStyle/>
        <a:p>
          <a:endParaRPr lang="en-US"/>
        </a:p>
      </dgm:t>
    </dgm:pt>
    <dgm:pt modelId="{6D86077A-AF5E-41ED-A1F6-9B5544D2375A}">
      <dgm:prSet/>
      <dgm:spPr/>
      <dgm:t>
        <a:bodyPr/>
        <a:lstStyle/>
        <a:p>
          <a:r>
            <a:rPr lang="en-US"/>
            <a:t>Summary</a:t>
          </a:r>
        </a:p>
      </dgm:t>
    </dgm:pt>
    <dgm:pt modelId="{A7E904F1-770E-46A3-BCED-6CF0FEE17C68}" type="parTrans" cxnId="{25A8208C-7725-474E-8D63-A4A45C933153}">
      <dgm:prSet/>
      <dgm:spPr/>
      <dgm:t>
        <a:bodyPr/>
        <a:lstStyle/>
        <a:p>
          <a:endParaRPr lang="en-US"/>
        </a:p>
      </dgm:t>
    </dgm:pt>
    <dgm:pt modelId="{79F1D597-0432-44A8-B4D8-A9FA353DE59F}" type="sibTrans" cxnId="{25A8208C-7725-474E-8D63-A4A45C933153}">
      <dgm:prSet/>
      <dgm:spPr/>
      <dgm:t>
        <a:bodyPr/>
        <a:lstStyle/>
        <a:p>
          <a:endParaRPr lang="en-US"/>
        </a:p>
      </dgm:t>
    </dgm:pt>
    <dgm:pt modelId="{F25FBCDC-13A6-4A32-9626-08E451B9606F}">
      <dgm:prSet/>
      <dgm:spPr/>
      <dgm:t>
        <a:bodyPr/>
        <a:lstStyle/>
        <a:p>
          <a:r>
            <a:rPr lang="en-US"/>
            <a:t>User Interface</a:t>
          </a:r>
        </a:p>
      </dgm:t>
    </dgm:pt>
    <dgm:pt modelId="{F24B9420-D0DB-4FA3-AFF3-55E0DC5D5BE6}" type="parTrans" cxnId="{3EFCCB6C-0C81-4AFA-B44F-B60E8BE78017}">
      <dgm:prSet/>
      <dgm:spPr/>
      <dgm:t>
        <a:bodyPr/>
        <a:lstStyle/>
        <a:p>
          <a:endParaRPr lang="en-US"/>
        </a:p>
      </dgm:t>
    </dgm:pt>
    <dgm:pt modelId="{952920CD-AC6A-4EE1-B267-3986528F1D17}" type="sibTrans" cxnId="{3EFCCB6C-0C81-4AFA-B44F-B60E8BE78017}">
      <dgm:prSet/>
      <dgm:spPr/>
      <dgm:t>
        <a:bodyPr/>
        <a:lstStyle/>
        <a:p>
          <a:endParaRPr lang="en-US"/>
        </a:p>
      </dgm:t>
    </dgm:pt>
    <dgm:pt modelId="{CC1578C3-9D80-48BB-B025-BA0A95FFBAA5}" type="pres">
      <dgm:prSet presAssocID="{FFEBCCE0-999C-4FDF-B99F-11F836C871D4}" presName="root" presStyleCnt="0">
        <dgm:presLayoutVars>
          <dgm:dir/>
          <dgm:resizeHandles val="exact"/>
        </dgm:presLayoutVars>
      </dgm:prSet>
      <dgm:spPr/>
    </dgm:pt>
    <dgm:pt modelId="{05283858-614E-47FC-844D-350142269626}" type="pres">
      <dgm:prSet presAssocID="{FFEBCCE0-999C-4FDF-B99F-11F836C871D4}" presName="container" presStyleCnt="0">
        <dgm:presLayoutVars>
          <dgm:dir/>
          <dgm:resizeHandles val="exact"/>
        </dgm:presLayoutVars>
      </dgm:prSet>
      <dgm:spPr/>
    </dgm:pt>
    <dgm:pt modelId="{4E92D027-7799-421E-8C31-3BAB536C3661}" type="pres">
      <dgm:prSet presAssocID="{FC4B9C69-AB7D-4991-AE4C-5F36787E2839}" presName="compNode" presStyleCnt="0"/>
      <dgm:spPr/>
    </dgm:pt>
    <dgm:pt modelId="{0477B470-3986-4B05-A1D2-540F53A5564F}" type="pres">
      <dgm:prSet presAssocID="{FC4B9C69-AB7D-4991-AE4C-5F36787E2839}" presName="iconBgRect" presStyleLbl="bgShp" presStyleIdx="0" presStyleCnt="6"/>
      <dgm:spPr/>
    </dgm:pt>
    <dgm:pt modelId="{6A51DFBA-0D5A-4DCC-B2D4-4A48903A8D24}" type="pres">
      <dgm:prSet presAssocID="{FC4B9C69-AB7D-4991-AE4C-5F36787E28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AEFB66-5BFA-477C-829E-33AC26A0D6D2}" type="pres">
      <dgm:prSet presAssocID="{FC4B9C69-AB7D-4991-AE4C-5F36787E2839}" presName="spaceRect" presStyleCnt="0"/>
      <dgm:spPr/>
    </dgm:pt>
    <dgm:pt modelId="{56967B87-8C3C-45A8-97C6-9CB443040500}" type="pres">
      <dgm:prSet presAssocID="{FC4B9C69-AB7D-4991-AE4C-5F36787E2839}" presName="textRect" presStyleLbl="revTx" presStyleIdx="0" presStyleCnt="6">
        <dgm:presLayoutVars>
          <dgm:chMax val="1"/>
          <dgm:chPref val="1"/>
        </dgm:presLayoutVars>
      </dgm:prSet>
      <dgm:spPr/>
    </dgm:pt>
    <dgm:pt modelId="{05FDACAC-A759-4D27-8178-7307939E6EB6}" type="pres">
      <dgm:prSet presAssocID="{0259F682-88DB-49C0-AA50-69B14CF71328}" presName="sibTrans" presStyleLbl="sibTrans2D1" presStyleIdx="0" presStyleCnt="0"/>
      <dgm:spPr/>
    </dgm:pt>
    <dgm:pt modelId="{45B51993-2E7B-40DC-ABBC-E11E936C77D8}" type="pres">
      <dgm:prSet presAssocID="{AD087931-7CF1-4FFF-BD7E-C9E6CDCF592D}" presName="compNode" presStyleCnt="0"/>
      <dgm:spPr/>
    </dgm:pt>
    <dgm:pt modelId="{CE0E4D1A-6F22-495D-BDEB-73429A61DAD4}" type="pres">
      <dgm:prSet presAssocID="{AD087931-7CF1-4FFF-BD7E-C9E6CDCF592D}" presName="iconBgRect" presStyleLbl="bgShp" presStyleIdx="1" presStyleCnt="6"/>
      <dgm:spPr/>
    </dgm:pt>
    <dgm:pt modelId="{D93A99CB-1867-4DDB-830F-6A166FCCECCE}" type="pres">
      <dgm:prSet presAssocID="{AD087931-7CF1-4FFF-BD7E-C9E6CDCF59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B766A8C-F3E4-4436-91E5-DCF362A03CCC}" type="pres">
      <dgm:prSet presAssocID="{AD087931-7CF1-4FFF-BD7E-C9E6CDCF592D}" presName="spaceRect" presStyleCnt="0"/>
      <dgm:spPr/>
    </dgm:pt>
    <dgm:pt modelId="{5DD57BB7-13FF-4A09-B60C-175DE50C5797}" type="pres">
      <dgm:prSet presAssocID="{AD087931-7CF1-4FFF-BD7E-C9E6CDCF592D}" presName="textRect" presStyleLbl="revTx" presStyleIdx="1" presStyleCnt="6">
        <dgm:presLayoutVars>
          <dgm:chMax val="1"/>
          <dgm:chPref val="1"/>
        </dgm:presLayoutVars>
      </dgm:prSet>
      <dgm:spPr/>
    </dgm:pt>
    <dgm:pt modelId="{4824D7AA-DB4E-4E45-82EA-064CEC678AE1}" type="pres">
      <dgm:prSet presAssocID="{5837B4C8-D42F-4537-B1DB-32963741000D}" presName="sibTrans" presStyleLbl="sibTrans2D1" presStyleIdx="0" presStyleCnt="0"/>
      <dgm:spPr/>
    </dgm:pt>
    <dgm:pt modelId="{54CC01A6-555E-4D64-B862-5C1F4654CABD}" type="pres">
      <dgm:prSet presAssocID="{5B3F7999-85D3-4504-9A24-9FAE1A0518BA}" presName="compNode" presStyleCnt="0"/>
      <dgm:spPr/>
    </dgm:pt>
    <dgm:pt modelId="{554A77C2-4347-4412-B12D-E46E03F99509}" type="pres">
      <dgm:prSet presAssocID="{5B3F7999-85D3-4504-9A24-9FAE1A0518BA}" presName="iconBgRect" presStyleLbl="bgShp" presStyleIdx="2" presStyleCnt="6"/>
      <dgm:spPr/>
    </dgm:pt>
    <dgm:pt modelId="{38BA8EE0-5C6B-40B3-BC18-15708BED2FC1}" type="pres">
      <dgm:prSet presAssocID="{5B3F7999-85D3-4504-9A24-9FAE1A0518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D83D9E7-F2EE-4AEF-B9C5-4857180E8937}" type="pres">
      <dgm:prSet presAssocID="{5B3F7999-85D3-4504-9A24-9FAE1A0518BA}" presName="spaceRect" presStyleCnt="0"/>
      <dgm:spPr/>
    </dgm:pt>
    <dgm:pt modelId="{36A600D4-D497-455A-8FE4-115368B6B62A}" type="pres">
      <dgm:prSet presAssocID="{5B3F7999-85D3-4504-9A24-9FAE1A0518BA}" presName="textRect" presStyleLbl="revTx" presStyleIdx="2" presStyleCnt="6">
        <dgm:presLayoutVars>
          <dgm:chMax val="1"/>
          <dgm:chPref val="1"/>
        </dgm:presLayoutVars>
      </dgm:prSet>
      <dgm:spPr/>
    </dgm:pt>
    <dgm:pt modelId="{009D6C1C-E143-4558-94A6-2ABB1924DB41}" type="pres">
      <dgm:prSet presAssocID="{4427B276-8C30-4B21-91CC-38029204A420}" presName="sibTrans" presStyleLbl="sibTrans2D1" presStyleIdx="0" presStyleCnt="0"/>
      <dgm:spPr/>
    </dgm:pt>
    <dgm:pt modelId="{62588436-1909-4485-8398-819C463A33D4}" type="pres">
      <dgm:prSet presAssocID="{E563C0AF-1945-4F49-A7FD-91493AA48B50}" presName="compNode" presStyleCnt="0"/>
      <dgm:spPr/>
    </dgm:pt>
    <dgm:pt modelId="{9EDA31FA-F476-4642-B310-B64FA067CCC4}" type="pres">
      <dgm:prSet presAssocID="{E563C0AF-1945-4F49-A7FD-91493AA48B50}" presName="iconBgRect" presStyleLbl="bgShp" presStyleIdx="3" presStyleCnt="6"/>
      <dgm:spPr/>
    </dgm:pt>
    <dgm:pt modelId="{70099C1A-EE90-42C7-843C-A5BEF3A54664}" type="pres">
      <dgm:prSet presAssocID="{E563C0AF-1945-4F49-A7FD-91493AA48B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8574AA5-356A-4F3C-BEEC-2D0F2D357B69}" type="pres">
      <dgm:prSet presAssocID="{E563C0AF-1945-4F49-A7FD-91493AA48B50}" presName="spaceRect" presStyleCnt="0"/>
      <dgm:spPr/>
    </dgm:pt>
    <dgm:pt modelId="{0D804642-6BED-4F1B-BB99-5DED040A1F7C}" type="pres">
      <dgm:prSet presAssocID="{E563C0AF-1945-4F49-A7FD-91493AA48B50}" presName="textRect" presStyleLbl="revTx" presStyleIdx="3" presStyleCnt="6">
        <dgm:presLayoutVars>
          <dgm:chMax val="1"/>
          <dgm:chPref val="1"/>
        </dgm:presLayoutVars>
      </dgm:prSet>
      <dgm:spPr/>
    </dgm:pt>
    <dgm:pt modelId="{2DB9378F-968D-4358-BE02-5964D99E3543}" type="pres">
      <dgm:prSet presAssocID="{D9E70109-6C64-437E-A236-A2EFCEFAD4B3}" presName="sibTrans" presStyleLbl="sibTrans2D1" presStyleIdx="0" presStyleCnt="0"/>
      <dgm:spPr/>
    </dgm:pt>
    <dgm:pt modelId="{7E88DE5F-4025-4696-9042-E4E6F56A81C6}" type="pres">
      <dgm:prSet presAssocID="{6D86077A-AF5E-41ED-A1F6-9B5544D2375A}" presName="compNode" presStyleCnt="0"/>
      <dgm:spPr/>
    </dgm:pt>
    <dgm:pt modelId="{941C41BC-D822-421B-9910-C2CC48B1E969}" type="pres">
      <dgm:prSet presAssocID="{6D86077A-AF5E-41ED-A1F6-9B5544D2375A}" presName="iconBgRect" presStyleLbl="bgShp" presStyleIdx="4" presStyleCnt="6"/>
      <dgm:spPr/>
    </dgm:pt>
    <dgm:pt modelId="{E221000D-6B8E-472D-A6A0-CFFBF974C885}" type="pres">
      <dgm:prSet presAssocID="{6D86077A-AF5E-41ED-A1F6-9B5544D237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C667392-63D7-4F93-AE0C-77CCF96F9925}" type="pres">
      <dgm:prSet presAssocID="{6D86077A-AF5E-41ED-A1F6-9B5544D2375A}" presName="spaceRect" presStyleCnt="0"/>
      <dgm:spPr/>
    </dgm:pt>
    <dgm:pt modelId="{4EE8DAE7-F7B6-41CE-8E6D-8173F763DD3D}" type="pres">
      <dgm:prSet presAssocID="{6D86077A-AF5E-41ED-A1F6-9B5544D2375A}" presName="textRect" presStyleLbl="revTx" presStyleIdx="4" presStyleCnt="6">
        <dgm:presLayoutVars>
          <dgm:chMax val="1"/>
          <dgm:chPref val="1"/>
        </dgm:presLayoutVars>
      </dgm:prSet>
      <dgm:spPr/>
    </dgm:pt>
    <dgm:pt modelId="{4D781278-8CBA-4498-8223-26AB79D833B6}" type="pres">
      <dgm:prSet presAssocID="{79F1D597-0432-44A8-B4D8-A9FA353DE59F}" presName="sibTrans" presStyleLbl="sibTrans2D1" presStyleIdx="0" presStyleCnt="0"/>
      <dgm:spPr/>
    </dgm:pt>
    <dgm:pt modelId="{5E122FCA-1D9C-4DAB-B5FC-D3D424EAE060}" type="pres">
      <dgm:prSet presAssocID="{F25FBCDC-13A6-4A32-9626-08E451B9606F}" presName="compNode" presStyleCnt="0"/>
      <dgm:spPr/>
    </dgm:pt>
    <dgm:pt modelId="{0AE4F711-91AE-4242-8FBE-A12DBFAB1C49}" type="pres">
      <dgm:prSet presAssocID="{F25FBCDC-13A6-4A32-9626-08E451B9606F}" presName="iconBgRect" presStyleLbl="bgShp" presStyleIdx="5" presStyleCnt="6"/>
      <dgm:spPr/>
    </dgm:pt>
    <dgm:pt modelId="{8D020E4F-66F4-4C52-BE8F-59918EF0D1D2}" type="pres">
      <dgm:prSet presAssocID="{F25FBCDC-13A6-4A32-9626-08E451B960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7373378F-831F-45DA-A105-58F9BF17B66E}" type="pres">
      <dgm:prSet presAssocID="{F25FBCDC-13A6-4A32-9626-08E451B9606F}" presName="spaceRect" presStyleCnt="0"/>
      <dgm:spPr/>
    </dgm:pt>
    <dgm:pt modelId="{8F302245-3EB4-4278-B000-9D4CC08FAE16}" type="pres">
      <dgm:prSet presAssocID="{F25FBCDC-13A6-4A32-9626-08E451B9606F}" presName="textRect" presStyleLbl="revTx" presStyleIdx="5" presStyleCnt="6">
        <dgm:presLayoutVars>
          <dgm:chMax val="1"/>
          <dgm:chPref val="1"/>
        </dgm:presLayoutVars>
      </dgm:prSet>
      <dgm:spPr/>
    </dgm:pt>
  </dgm:ptLst>
  <dgm:cxnLst>
    <dgm:cxn modelId="{C5176511-C1B8-4EC2-8336-80AF23983F56}" type="presOf" srcId="{5837B4C8-D42F-4537-B1DB-32963741000D}" destId="{4824D7AA-DB4E-4E45-82EA-064CEC678AE1}" srcOrd="0" destOrd="0" presId="urn:microsoft.com/office/officeart/2018/2/layout/IconCircleList"/>
    <dgm:cxn modelId="{51659414-D356-4694-834C-B4D1FB862AB1}" type="presOf" srcId="{4427B276-8C30-4B21-91CC-38029204A420}" destId="{009D6C1C-E143-4558-94A6-2ABB1924DB41}" srcOrd="0" destOrd="0" presId="urn:microsoft.com/office/officeart/2018/2/layout/IconCircleList"/>
    <dgm:cxn modelId="{1F14A619-ED19-4AD1-A0F5-FDD62640ECCA}" type="presOf" srcId="{D9E70109-6C64-437E-A236-A2EFCEFAD4B3}" destId="{2DB9378F-968D-4358-BE02-5964D99E3543}" srcOrd="0" destOrd="0" presId="urn:microsoft.com/office/officeart/2018/2/layout/IconCircleList"/>
    <dgm:cxn modelId="{462D943C-C9E2-4974-AA44-7E21862C2342}" type="presOf" srcId="{FFEBCCE0-999C-4FDF-B99F-11F836C871D4}" destId="{CC1578C3-9D80-48BB-B025-BA0A95FFBAA5}" srcOrd="0" destOrd="0" presId="urn:microsoft.com/office/officeart/2018/2/layout/IconCircleList"/>
    <dgm:cxn modelId="{E093645C-DBE5-4845-80BC-08ADE76DB929}" srcId="{FFEBCCE0-999C-4FDF-B99F-11F836C871D4}" destId="{FC4B9C69-AB7D-4991-AE4C-5F36787E2839}" srcOrd="0" destOrd="0" parTransId="{90EFDBF3-16CF-4B77-867C-10E3EDD1E43F}" sibTransId="{0259F682-88DB-49C0-AA50-69B14CF71328}"/>
    <dgm:cxn modelId="{3EFCCB6C-0C81-4AFA-B44F-B60E8BE78017}" srcId="{FFEBCCE0-999C-4FDF-B99F-11F836C871D4}" destId="{F25FBCDC-13A6-4A32-9626-08E451B9606F}" srcOrd="5" destOrd="0" parTransId="{F24B9420-D0DB-4FA3-AFF3-55E0DC5D5BE6}" sibTransId="{952920CD-AC6A-4EE1-B267-3986528F1D17}"/>
    <dgm:cxn modelId="{F88C926E-1006-4A72-B381-CC3D502DE577}" srcId="{FFEBCCE0-999C-4FDF-B99F-11F836C871D4}" destId="{E563C0AF-1945-4F49-A7FD-91493AA48B50}" srcOrd="3" destOrd="0" parTransId="{DAABEC8A-174D-4EE4-A7CA-0A4283CDC128}" sibTransId="{D9E70109-6C64-437E-A236-A2EFCEFAD4B3}"/>
    <dgm:cxn modelId="{C02F2588-DDE2-4319-BD44-F1D73B21DB7B}" type="presOf" srcId="{79F1D597-0432-44A8-B4D8-A9FA353DE59F}" destId="{4D781278-8CBA-4498-8223-26AB79D833B6}" srcOrd="0" destOrd="0" presId="urn:microsoft.com/office/officeart/2018/2/layout/IconCircleList"/>
    <dgm:cxn modelId="{25A8208C-7725-474E-8D63-A4A45C933153}" srcId="{FFEBCCE0-999C-4FDF-B99F-11F836C871D4}" destId="{6D86077A-AF5E-41ED-A1F6-9B5544D2375A}" srcOrd="4" destOrd="0" parTransId="{A7E904F1-770E-46A3-BCED-6CF0FEE17C68}" sibTransId="{79F1D597-0432-44A8-B4D8-A9FA353DE59F}"/>
    <dgm:cxn modelId="{39DD8B9C-73B2-4243-A168-4FBB02EB8B72}" type="presOf" srcId="{E563C0AF-1945-4F49-A7FD-91493AA48B50}" destId="{0D804642-6BED-4F1B-BB99-5DED040A1F7C}" srcOrd="0" destOrd="0" presId="urn:microsoft.com/office/officeart/2018/2/layout/IconCircleList"/>
    <dgm:cxn modelId="{F541C0AA-3538-475D-9981-C5BA2DF6DF15}" type="presOf" srcId="{6D86077A-AF5E-41ED-A1F6-9B5544D2375A}" destId="{4EE8DAE7-F7B6-41CE-8E6D-8173F763DD3D}" srcOrd="0" destOrd="0" presId="urn:microsoft.com/office/officeart/2018/2/layout/IconCircleList"/>
    <dgm:cxn modelId="{46B88AD1-E2C3-425B-87A3-7A05D50C3DE8}" srcId="{FFEBCCE0-999C-4FDF-B99F-11F836C871D4}" destId="{AD087931-7CF1-4FFF-BD7E-C9E6CDCF592D}" srcOrd="1" destOrd="0" parTransId="{983F5ABC-18A1-442E-9FA8-1B64B98C4368}" sibTransId="{5837B4C8-D42F-4537-B1DB-32963741000D}"/>
    <dgm:cxn modelId="{2A4BC4E5-6259-4E80-839E-916788BCF668}" srcId="{FFEBCCE0-999C-4FDF-B99F-11F836C871D4}" destId="{5B3F7999-85D3-4504-9A24-9FAE1A0518BA}" srcOrd="2" destOrd="0" parTransId="{2B61A1EB-8C80-4B34-86D8-EE96A091207E}" sibTransId="{4427B276-8C30-4B21-91CC-38029204A420}"/>
    <dgm:cxn modelId="{D9E801E6-3C86-42E0-8FC9-D257AD63A8B2}" type="presOf" srcId="{0259F682-88DB-49C0-AA50-69B14CF71328}" destId="{05FDACAC-A759-4D27-8178-7307939E6EB6}" srcOrd="0" destOrd="0" presId="urn:microsoft.com/office/officeart/2018/2/layout/IconCircleList"/>
    <dgm:cxn modelId="{33DB5EF2-5B6C-4AF2-91F5-BE83C4644B81}" type="presOf" srcId="{5B3F7999-85D3-4504-9A24-9FAE1A0518BA}" destId="{36A600D4-D497-455A-8FE4-115368B6B62A}" srcOrd="0" destOrd="0" presId="urn:microsoft.com/office/officeart/2018/2/layout/IconCircleList"/>
    <dgm:cxn modelId="{F53587F3-F39C-40B4-8AD0-FEC9AA840EDD}" type="presOf" srcId="{AD087931-7CF1-4FFF-BD7E-C9E6CDCF592D}" destId="{5DD57BB7-13FF-4A09-B60C-175DE50C5797}" srcOrd="0" destOrd="0" presId="urn:microsoft.com/office/officeart/2018/2/layout/IconCircleList"/>
    <dgm:cxn modelId="{EBF8F2F7-D3A5-4DC7-88E7-B5FA3B753061}" type="presOf" srcId="{F25FBCDC-13A6-4A32-9626-08E451B9606F}" destId="{8F302245-3EB4-4278-B000-9D4CC08FAE16}" srcOrd="0" destOrd="0" presId="urn:microsoft.com/office/officeart/2018/2/layout/IconCircleList"/>
    <dgm:cxn modelId="{770B6CF8-58FD-4635-B6AF-A533F6855B70}" type="presOf" srcId="{FC4B9C69-AB7D-4991-AE4C-5F36787E2839}" destId="{56967B87-8C3C-45A8-97C6-9CB443040500}" srcOrd="0" destOrd="0" presId="urn:microsoft.com/office/officeart/2018/2/layout/IconCircleList"/>
    <dgm:cxn modelId="{BA81032F-826C-4F68-B65D-0615E41DF5D7}" type="presParOf" srcId="{CC1578C3-9D80-48BB-B025-BA0A95FFBAA5}" destId="{05283858-614E-47FC-844D-350142269626}" srcOrd="0" destOrd="0" presId="urn:microsoft.com/office/officeart/2018/2/layout/IconCircleList"/>
    <dgm:cxn modelId="{B54B48A7-0224-4E24-A494-6E9AF1B2FCE2}" type="presParOf" srcId="{05283858-614E-47FC-844D-350142269626}" destId="{4E92D027-7799-421E-8C31-3BAB536C3661}" srcOrd="0" destOrd="0" presId="urn:microsoft.com/office/officeart/2018/2/layout/IconCircleList"/>
    <dgm:cxn modelId="{DB4BA826-CDE0-4BE4-A7B1-23C62624C454}" type="presParOf" srcId="{4E92D027-7799-421E-8C31-3BAB536C3661}" destId="{0477B470-3986-4B05-A1D2-540F53A5564F}" srcOrd="0" destOrd="0" presId="urn:microsoft.com/office/officeart/2018/2/layout/IconCircleList"/>
    <dgm:cxn modelId="{50CDF800-F63F-4653-9DF2-5C7702F14ED0}" type="presParOf" srcId="{4E92D027-7799-421E-8C31-3BAB536C3661}" destId="{6A51DFBA-0D5A-4DCC-B2D4-4A48903A8D24}" srcOrd="1" destOrd="0" presId="urn:microsoft.com/office/officeart/2018/2/layout/IconCircleList"/>
    <dgm:cxn modelId="{75A10402-139C-4C13-A007-DAC2B0EA02F7}" type="presParOf" srcId="{4E92D027-7799-421E-8C31-3BAB536C3661}" destId="{EAAEFB66-5BFA-477C-829E-33AC26A0D6D2}" srcOrd="2" destOrd="0" presId="urn:microsoft.com/office/officeart/2018/2/layout/IconCircleList"/>
    <dgm:cxn modelId="{2DCCBCD3-B07E-424F-A8E5-5EB79DBF5B7F}" type="presParOf" srcId="{4E92D027-7799-421E-8C31-3BAB536C3661}" destId="{56967B87-8C3C-45A8-97C6-9CB443040500}" srcOrd="3" destOrd="0" presId="urn:microsoft.com/office/officeart/2018/2/layout/IconCircleList"/>
    <dgm:cxn modelId="{49C50564-5453-473E-8488-70F773B5F69E}" type="presParOf" srcId="{05283858-614E-47FC-844D-350142269626}" destId="{05FDACAC-A759-4D27-8178-7307939E6EB6}" srcOrd="1" destOrd="0" presId="urn:microsoft.com/office/officeart/2018/2/layout/IconCircleList"/>
    <dgm:cxn modelId="{CB7505DC-C18E-4F93-93F4-EA6CA21F2877}" type="presParOf" srcId="{05283858-614E-47FC-844D-350142269626}" destId="{45B51993-2E7B-40DC-ABBC-E11E936C77D8}" srcOrd="2" destOrd="0" presId="urn:microsoft.com/office/officeart/2018/2/layout/IconCircleList"/>
    <dgm:cxn modelId="{AF6F36DC-4086-4144-91E1-FB16BE2E6778}" type="presParOf" srcId="{45B51993-2E7B-40DC-ABBC-E11E936C77D8}" destId="{CE0E4D1A-6F22-495D-BDEB-73429A61DAD4}" srcOrd="0" destOrd="0" presId="urn:microsoft.com/office/officeart/2018/2/layout/IconCircleList"/>
    <dgm:cxn modelId="{384FCD2D-8D86-47A7-B68C-8A76217B3CC8}" type="presParOf" srcId="{45B51993-2E7B-40DC-ABBC-E11E936C77D8}" destId="{D93A99CB-1867-4DDB-830F-6A166FCCECCE}" srcOrd="1" destOrd="0" presId="urn:microsoft.com/office/officeart/2018/2/layout/IconCircleList"/>
    <dgm:cxn modelId="{9516D5D1-6360-4C8B-ADB9-1C977C68BCC4}" type="presParOf" srcId="{45B51993-2E7B-40DC-ABBC-E11E936C77D8}" destId="{AB766A8C-F3E4-4436-91E5-DCF362A03CCC}" srcOrd="2" destOrd="0" presId="urn:microsoft.com/office/officeart/2018/2/layout/IconCircleList"/>
    <dgm:cxn modelId="{1AC088DF-B348-4539-86C7-D569A7D8F28F}" type="presParOf" srcId="{45B51993-2E7B-40DC-ABBC-E11E936C77D8}" destId="{5DD57BB7-13FF-4A09-B60C-175DE50C5797}" srcOrd="3" destOrd="0" presId="urn:microsoft.com/office/officeart/2018/2/layout/IconCircleList"/>
    <dgm:cxn modelId="{F50287BC-9646-455A-B364-C61A15A98C49}" type="presParOf" srcId="{05283858-614E-47FC-844D-350142269626}" destId="{4824D7AA-DB4E-4E45-82EA-064CEC678AE1}" srcOrd="3" destOrd="0" presId="urn:microsoft.com/office/officeart/2018/2/layout/IconCircleList"/>
    <dgm:cxn modelId="{93D492B1-0382-40FB-B1BA-9B1A8FE7AA3C}" type="presParOf" srcId="{05283858-614E-47FC-844D-350142269626}" destId="{54CC01A6-555E-4D64-B862-5C1F4654CABD}" srcOrd="4" destOrd="0" presId="urn:microsoft.com/office/officeart/2018/2/layout/IconCircleList"/>
    <dgm:cxn modelId="{11FFE9F9-55B2-4432-ABD3-5098D71A5D6C}" type="presParOf" srcId="{54CC01A6-555E-4D64-B862-5C1F4654CABD}" destId="{554A77C2-4347-4412-B12D-E46E03F99509}" srcOrd="0" destOrd="0" presId="urn:microsoft.com/office/officeart/2018/2/layout/IconCircleList"/>
    <dgm:cxn modelId="{B4F060AA-01F9-4578-83C5-F07B00991B58}" type="presParOf" srcId="{54CC01A6-555E-4D64-B862-5C1F4654CABD}" destId="{38BA8EE0-5C6B-40B3-BC18-15708BED2FC1}" srcOrd="1" destOrd="0" presId="urn:microsoft.com/office/officeart/2018/2/layout/IconCircleList"/>
    <dgm:cxn modelId="{5CEA69CF-9233-4B4D-B3DC-AFEB7F87746B}" type="presParOf" srcId="{54CC01A6-555E-4D64-B862-5C1F4654CABD}" destId="{BD83D9E7-F2EE-4AEF-B9C5-4857180E8937}" srcOrd="2" destOrd="0" presId="urn:microsoft.com/office/officeart/2018/2/layout/IconCircleList"/>
    <dgm:cxn modelId="{A135FC88-2E40-4A2B-8DAD-1916849F3161}" type="presParOf" srcId="{54CC01A6-555E-4D64-B862-5C1F4654CABD}" destId="{36A600D4-D497-455A-8FE4-115368B6B62A}" srcOrd="3" destOrd="0" presId="urn:microsoft.com/office/officeart/2018/2/layout/IconCircleList"/>
    <dgm:cxn modelId="{DACD86D1-C694-4A6C-9EA9-500E463927B6}" type="presParOf" srcId="{05283858-614E-47FC-844D-350142269626}" destId="{009D6C1C-E143-4558-94A6-2ABB1924DB41}" srcOrd="5" destOrd="0" presId="urn:microsoft.com/office/officeart/2018/2/layout/IconCircleList"/>
    <dgm:cxn modelId="{D8138C64-4E56-412D-8CC9-40DDB01A70B6}" type="presParOf" srcId="{05283858-614E-47FC-844D-350142269626}" destId="{62588436-1909-4485-8398-819C463A33D4}" srcOrd="6" destOrd="0" presId="urn:microsoft.com/office/officeart/2018/2/layout/IconCircleList"/>
    <dgm:cxn modelId="{BCF5C25F-D42B-415E-9E24-8AAF165FBDA6}" type="presParOf" srcId="{62588436-1909-4485-8398-819C463A33D4}" destId="{9EDA31FA-F476-4642-B310-B64FA067CCC4}" srcOrd="0" destOrd="0" presId="urn:microsoft.com/office/officeart/2018/2/layout/IconCircleList"/>
    <dgm:cxn modelId="{0A9E92C5-09C4-4131-84D8-0106F8198CC6}" type="presParOf" srcId="{62588436-1909-4485-8398-819C463A33D4}" destId="{70099C1A-EE90-42C7-843C-A5BEF3A54664}" srcOrd="1" destOrd="0" presId="urn:microsoft.com/office/officeart/2018/2/layout/IconCircleList"/>
    <dgm:cxn modelId="{C46A2036-4A26-4003-9490-7506EDFCD8FB}" type="presParOf" srcId="{62588436-1909-4485-8398-819C463A33D4}" destId="{18574AA5-356A-4F3C-BEEC-2D0F2D357B69}" srcOrd="2" destOrd="0" presId="urn:microsoft.com/office/officeart/2018/2/layout/IconCircleList"/>
    <dgm:cxn modelId="{C21F8365-32E2-45D7-AE87-098EE22E936A}" type="presParOf" srcId="{62588436-1909-4485-8398-819C463A33D4}" destId="{0D804642-6BED-4F1B-BB99-5DED040A1F7C}" srcOrd="3" destOrd="0" presId="urn:microsoft.com/office/officeart/2018/2/layout/IconCircleList"/>
    <dgm:cxn modelId="{3CF0160C-B86A-428A-BFEC-5F0BA1E1BA7C}" type="presParOf" srcId="{05283858-614E-47FC-844D-350142269626}" destId="{2DB9378F-968D-4358-BE02-5964D99E3543}" srcOrd="7" destOrd="0" presId="urn:microsoft.com/office/officeart/2018/2/layout/IconCircleList"/>
    <dgm:cxn modelId="{CD6EC3C6-DD0E-47C9-B300-064D586AE8DB}" type="presParOf" srcId="{05283858-614E-47FC-844D-350142269626}" destId="{7E88DE5F-4025-4696-9042-E4E6F56A81C6}" srcOrd="8" destOrd="0" presId="urn:microsoft.com/office/officeart/2018/2/layout/IconCircleList"/>
    <dgm:cxn modelId="{785CD9CE-291E-408C-AFF5-6B7C7E2C3DA4}" type="presParOf" srcId="{7E88DE5F-4025-4696-9042-E4E6F56A81C6}" destId="{941C41BC-D822-421B-9910-C2CC48B1E969}" srcOrd="0" destOrd="0" presId="urn:microsoft.com/office/officeart/2018/2/layout/IconCircleList"/>
    <dgm:cxn modelId="{D760E51A-788A-410B-901D-9484A0C158AB}" type="presParOf" srcId="{7E88DE5F-4025-4696-9042-E4E6F56A81C6}" destId="{E221000D-6B8E-472D-A6A0-CFFBF974C885}" srcOrd="1" destOrd="0" presId="urn:microsoft.com/office/officeart/2018/2/layout/IconCircleList"/>
    <dgm:cxn modelId="{AC63C968-2323-4379-A5F3-876D94BC50D7}" type="presParOf" srcId="{7E88DE5F-4025-4696-9042-E4E6F56A81C6}" destId="{EC667392-63D7-4F93-AE0C-77CCF96F9925}" srcOrd="2" destOrd="0" presId="urn:microsoft.com/office/officeart/2018/2/layout/IconCircleList"/>
    <dgm:cxn modelId="{02B6B2EF-B178-4A03-9F77-E591907AA020}" type="presParOf" srcId="{7E88DE5F-4025-4696-9042-E4E6F56A81C6}" destId="{4EE8DAE7-F7B6-41CE-8E6D-8173F763DD3D}" srcOrd="3" destOrd="0" presId="urn:microsoft.com/office/officeart/2018/2/layout/IconCircleList"/>
    <dgm:cxn modelId="{B52D4EAC-A112-4ACE-9774-0D17471D4BB9}" type="presParOf" srcId="{05283858-614E-47FC-844D-350142269626}" destId="{4D781278-8CBA-4498-8223-26AB79D833B6}" srcOrd="9" destOrd="0" presId="urn:microsoft.com/office/officeart/2018/2/layout/IconCircleList"/>
    <dgm:cxn modelId="{1F316686-A3FB-4AEB-86FA-9D06CF5375C5}" type="presParOf" srcId="{05283858-614E-47FC-844D-350142269626}" destId="{5E122FCA-1D9C-4DAB-B5FC-D3D424EAE060}" srcOrd="10" destOrd="0" presId="urn:microsoft.com/office/officeart/2018/2/layout/IconCircleList"/>
    <dgm:cxn modelId="{BF67A9B9-0A85-401D-BC99-C6C7925E896E}" type="presParOf" srcId="{5E122FCA-1D9C-4DAB-B5FC-D3D424EAE060}" destId="{0AE4F711-91AE-4242-8FBE-A12DBFAB1C49}" srcOrd="0" destOrd="0" presId="urn:microsoft.com/office/officeart/2018/2/layout/IconCircleList"/>
    <dgm:cxn modelId="{6BF9DB65-FEF1-4CFC-847A-DF612923BDB4}" type="presParOf" srcId="{5E122FCA-1D9C-4DAB-B5FC-D3D424EAE060}" destId="{8D020E4F-66F4-4C52-BE8F-59918EF0D1D2}" srcOrd="1" destOrd="0" presId="urn:microsoft.com/office/officeart/2018/2/layout/IconCircleList"/>
    <dgm:cxn modelId="{D5FAE364-C4F8-4F8B-A15F-5D42573FCE2E}" type="presParOf" srcId="{5E122FCA-1D9C-4DAB-B5FC-D3D424EAE060}" destId="{7373378F-831F-45DA-A105-58F9BF17B66E}" srcOrd="2" destOrd="0" presId="urn:microsoft.com/office/officeart/2018/2/layout/IconCircleList"/>
    <dgm:cxn modelId="{D0B00616-0CF5-4C44-AB46-E77C849AE737}" type="presParOf" srcId="{5E122FCA-1D9C-4DAB-B5FC-D3D424EAE060}" destId="{8F302245-3EB4-4278-B000-9D4CC08F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B470-3986-4B05-A1D2-540F53A5564F}">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1DFBA-0D5A-4DCC-B2D4-4A48903A8D24}">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67B87-8C3C-45A8-97C6-9CB443040500}">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Problem Statement</a:t>
          </a:r>
        </a:p>
      </dsp:txBody>
      <dsp:txXfrm>
        <a:off x="1172126" y="909059"/>
        <a:ext cx="2114937" cy="897246"/>
      </dsp:txXfrm>
    </dsp:sp>
    <dsp:sp modelId="{CE0E4D1A-6F22-495D-BDEB-73429A61DAD4}">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99CB-1867-4DDB-830F-6A166FCCECCE}">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7BB7-13FF-4A09-B60C-175DE50C5797}">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Pre-processing</a:t>
          </a:r>
        </a:p>
      </dsp:txBody>
      <dsp:txXfrm>
        <a:off x="4745088" y="909059"/>
        <a:ext cx="2114937" cy="897246"/>
      </dsp:txXfrm>
    </dsp:sp>
    <dsp:sp modelId="{554A77C2-4347-4412-B12D-E46E03F99509}">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A8EE0-5C6B-40B3-BC18-15708BED2FC1}">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600D4-D497-455A-8FE4-115368B6B62A}">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Model Building</a:t>
          </a:r>
        </a:p>
      </dsp:txBody>
      <dsp:txXfrm>
        <a:off x="8318049" y="909059"/>
        <a:ext cx="2114937" cy="897246"/>
      </dsp:txXfrm>
    </dsp:sp>
    <dsp:sp modelId="{9EDA31FA-F476-4642-B310-B64FA067CCC4}">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99C1A-EE90-42C7-843C-A5BEF3A54664}">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04642-6BED-4F1B-BB99-5DED040A1F7C}">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Analysis </a:t>
          </a:r>
        </a:p>
      </dsp:txBody>
      <dsp:txXfrm>
        <a:off x="1172126" y="2546238"/>
        <a:ext cx="2114937" cy="897246"/>
      </dsp:txXfrm>
    </dsp:sp>
    <dsp:sp modelId="{941C41BC-D822-421B-9910-C2CC48B1E969}">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1000D-6B8E-472D-A6A0-CFFBF974C88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8DAE7-F7B6-41CE-8E6D-8173F763DD3D}">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Summary</a:t>
          </a:r>
        </a:p>
      </dsp:txBody>
      <dsp:txXfrm>
        <a:off x="4745088" y="2546238"/>
        <a:ext cx="2114937" cy="897246"/>
      </dsp:txXfrm>
    </dsp:sp>
    <dsp:sp modelId="{0AE4F711-91AE-4242-8FBE-A12DBFAB1C49}">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20E4F-66F4-4C52-BE8F-59918EF0D1D2}">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2245-3EB4-4278-B000-9D4CC08FAE16}">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 Interface</a:t>
          </a:r>
        </a:p>
      </dsp:txBody>
      <dsp:txXfrm>
        <a:off x="8318049" y="254623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BF-7CC3-CA42-D8B3-2F9F8BDBA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D877A06-4A00-C0A2-1454-EB1E17029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5200B70-20A0-FF52-0C58-31045A043B99}"/>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5" name="Footer Placeholder 4">
            <a:extLst>
              <a:ext uri="{FF2B5EF4-FFF2-40B4-BE49-F238E27FC236}">
                <a16:creationId xmlns:a16="http://schemas.microsoft.com/office/drawing/2014/main" id="{111A8D84-5A4E-3C07-E47B-48BC1F213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2222BB-A357-CF00-D597-B622CC4B3551}"/>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498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C138-64EC-691E-AB0E-050E4F6C021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492AC71-5BEE-0D54-8D84-33BB8EC82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83AFCB-8288-A355-4293-4C849E2C3622}"/>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5" name="Footer Placeholder 4">
            <a:extLst>
              <a:ext uri="{FF2B5EF4-FFF2-40B4-BE49-F238E27FC236}">
                <a16:creationId xmlns:a16="http://schemas.microsoft.com/office/drawing/2014/main" id="{5936763B-E50C-43C2-4676-0AC4F0359E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AE8A4-93E8-4AE4-2A6D-D78E83FED857}"/>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0674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FC640-68A2-5480-70A8-CDB4306B70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3947B4-2F25-1EFE-1A38-3A05921C29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F01DFC-7D78-0B7E-6653-B6D8A52D0411}"/>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5" name="Footer Placeholder 4">
            <a:extLst>
              <a:ext uri="{FF2B5EF4-FFF2-40B4-BE49-F238E27FC236}">
                <a16:creationId xmlns:a16="http://schemas.microsoft.com/office/drawing/2014/main" id="{6E090C27-5223-81CD-A85A-AA232FF5C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E3945-111D-BCF9-874D-6747EB1F13F0}"/>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3470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2B1D-E207-4E4C-538C-CFF1BB341AE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254EFF-2033-033F-795C-7266D04DD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A56298-49EA-3FA5-0096-92FCEBD5C2C0}"/>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5" name="Footer Placeholder 4">
            <a:extLst>
              <a:ext uri="{FF2B5EF4-FFF2-40B4-BE49-F238E27FC236}">
                <a16:creationId xmlns:a16="http://schemas.microsoft.com/office/drawing/2014/main" id="{68363EEB-90CD-5736-352B-92E6354C7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2B51D-E03F-8B22-EE1E-FA65C353C18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29530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BA4-72B9-BE3D-E65D-C513737662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B30E88E-47BB-5340-94AB-F072EFF7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3ABEA-A1AD-1C5B-0ED1-720BECE74ADA}"/>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5" name="Footer Placeholder 4">
            <a:extLst>
              <a:ext uri="{FF2B5EF4-FFF2-40B4-BE49-F238E27FC236}">
                <a16:creationId xmlns:a16="http://schemas.microsoft.com/office/drawing/2014/main" id="{79D8EB9E-AAC1-392C-CDCB-B2623CAA8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1A517E-AA3B-2C5D-DDD5-99B953150FE2}"/>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715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E5A-03A4-D1DE-67B7-BE8FEB8FBC8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D28DB43-450D-08E4-3CB3-051D06DD31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6600938-5FBE-3F4D-02AF-4B36C5AC0D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34EBB43-F811-10EF-ED7A-761804F0EBBA}"/>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6" name="Footer Placeholder 5">
            <a:extLst>
              <a:ext uri="{FF2B5EF4-FFF2-40B4-BE49-F238E27FC236}">
                <a16:creationId xmlns:a16="http://schemas.microsoft.com/office/drawing/2014/main" id="{6BE2A4F6-D52A-9656-2DF9-5C1388265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AFBDE-D483-0FAD-5465-9B3B9F3DC89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3427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E810-EB26-B3D3-16F5-2FA67770339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2C6A11-ADE3-16FB-D44E-B62FC819E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2CD0EB-4E22-4E7B-590E-5A12E4FB7D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7E4895C-C462-B130-D76A-51ECEBC48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B555B-718A-2A80-6617-E53FCED589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35DA55F-D5C8-668B-B880-F38767722840}"/>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8" name="Footer Placeholder 7">
            <a:extLst>
              <a:ext uri="{FF2B5EF4-FFF2-40B4-BE49-F238E27FC236}">
                <a16:creationId xmlns:a16="http://schemas.microsoft.com/office/drawing/2014/main" id="{F6312A22-F810-1C46-4615-386C261D01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6F1630-44AA-0757-4194-0F0961F99BF6}"/>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02159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3C5-CCF4-4D40-1B6D-8E11A77E715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401C0DB-1B94-1385-6A14-A9E062E30236}"/>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4" name="Footer Placeholder 3">
            <a:extLst>
              <a:ext uri="{FF2B5EF4-FFF2-40B4-BE49-F238E27FC236}">
                <a16:creationId xmlns:a16="http://schemas.microsoft.com/office/drawing/2014/main" id="{3E5CA2F5-EAA2-1CBE-DE6C-F75468628C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A335CD-DB68-767B-AE2E-60C97DEFBE78}"/>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4226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70CAA-34A8-B5BE-F304-F3DA0146BEB0}"/>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3" name="Footer Placeholder 2">
            <a:extLst>
              <a:ext uri="{FF2B5EF4-FFF2-40B4-BE49-F238E27FC236}">
                <a16:creationId xmlns:a16="http://schemas.microsoft.com/office/drawing/2014/main" id="{FE133AE8-1755-2AF6-6521-A196E62A8D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AF722-2C9B-F017-D886-BAEE48CC378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364529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2110-2E8D-0C8A-6AED-5F48ED6149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410C72-D9AF-79A1-3994-667665991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49CD05E-0628-E4A1-26DF-9F0836E97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A63E0-7046-ED67-B33F-A54F2FE767D3}"/>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6" name="Footer Placeholder 5">
            <a:extLst>
              <a:ext uri="{FF2B5EF4-FFF2-40B4-BE49-F238E27FC236}">
                <a16:creationId xmlns:a16="http://schemas.microsoft.com/office/drawing/2014/main" id="{F30A1DD7-3527-73E5-47DE-381C035D6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C5587-0E99-8E3F-67A3-E6EA1446344F}"/>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36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3C6-F7A1-34E8-B7DF-5413C914D0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262AF3B-01B8-05C0-4213-0B10C1994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581AE3C-EE2D-B68B-5EEA-1D74E8877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798A8C-C667-1D81-572B-7411D868F3F6}"/>
              </a:ext>
            </a:extLst>
          </p:cNvPr>
          <p:cNvSpPr>
            <a:spLocks noGrp="1"/>
          </p:cNvSpPr>
          <p:nvPr>
            <p:ph type="dt" sz="half" idx="10"/>
          </p:nvPr>
        </p:nvSpPr>
        <p:spPr/>
        <p:txBody>
          <a:bodyPr/>
          <a:lstStyle/>
          <a:p>
            <a:fld id="{98472D2A-F4FF-4204-AB38-6426895181D6}" type="datetimeFigureOut">
              <a:rPr lang="en-GB" smtClean="0"/>
              <a:t>22/02/2023</a:t>
            </a:fld>
            <a:endParaRPr lang="en-GB"/>
          </a:p>
        </p:txBody>
      </p:sp>
      <p:sp>
        <p:nvSpPr>
          <p:cNvPr id="6" name="Footer Placeholder 5">
            <a:extLst>
              <a:ext uri="{FF2B5EF4-FFF2-40B4-BE49-F238E27FC236}">
                <a16:creationId xmlns:a16="http://schemas.microsoft.com/office/drawing/2014/main" id="{C0C58D3D-28D9-457E-E187-16BA5A9B3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21D3A3-1A21-D3C6-0923-D8BFC15D799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62530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C8646-CE54-A5A9-D433-8B16D31C7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105BAA-61F5-1703-3445-E396C2EA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680030-F40F-28C3-5F9A-4140477155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D2A-F4FF-4204-AB38-6426895181D6}" type="datetimeFigureOut">
              <a:rPr lang="en-GB" smtClean="0"/>
              <a:t>22/02/2023</a:t>
            </a:fld>
            <a:endParaRPr lang="en-GB"/>
          </a:p>
        </p:txBody>
      </p:sp>
      <p:sp>
        <p:nvSpPr>
          <p:cNvPr id="5" name="Footer Placeholder 4">
            <a:extLst>
              <a:ext uri="{FF2B5EF4-FFF2-40B4-BE49-F238E27FC236}">
                <a16:creationId xmlns:a16="http://schemas.microsoft.com/office/drawing/2014/main" id="{795E1F5D-DEF6-9665-2851-5AB736514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590471-ACC6-B5F9-F8D2-27E7A5DF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2908-858E-4526-8960-5F95F67EA7CC}" type="slidenum">
              <a:rPr lang="en-GB" smtClean="0"/>
              <a:t>‹#›</a:t>
            </a:fld>
            <a:endParaRPr lang="en-GB"/>
          </a:p>
        </p:txBody>
      </p:sp>
    </p:spTree>
    <p:extLst>
      <p:ext uri="{BB962C8B-B14F-4D97-AF65-F5344CB8AC3E}">
        <p14:creationId xmlns:p14="http://schemas.microsoft.com/office/powerpoint/2010/main" val="295003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F97FFD4C-0048-66F2-3C02-73E493367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783" y="1201003"/>
            <a:ext cx="3092877" cy="4107976"/>
          </a:xfrm>
          <a:prstGeom prst="rect">
            <a:avLst/>
          </a:prstGeom>
        </p:spPr>
      </p:pic>
      <p:sp>
        <p:nvSpPr>
          <p:cNvPr id="8" name="TextBox 7">
            <a:extLst>
              <a:ext uri="{FF2B5EF4-FFF2-40B4-BE49-F238E27FC236}">
                <a16:creationId xmlns:a16="http://schemas.microsoft.com/office/drawing/2014/main" id="{C81AEEF5-7164-27AA-8F64-B01F7B9C0D68}"/>
              </a:ext>
            </a:extLst>
          </p:cNvPr>
          <p:cNvSpPr txBox="1"/>
          <p:nvPr/>
        </p:nvSpPr>
        <p:spPr>
          <a:xfrm>
            <a:off x="781051" y="685800"/>
            <a:ext cx="2971800" cy="1938992"/>
          </a:xfrm>
          <a:prstGeom prst="rect">
            <a:avLst/>
          </a:prstGeom>
          <a:noFill/>
        </p:spPr>
        <p:txBody>
          <a:bodyPr wrap="square" rtlCol="0">
            <a:spAutoFit/>
          </a:bodyPr>
          <a:lstStyle/>
          <a:p>
            <a:r>
              <a:rPr lang="en-GB" sz="4000" b="1" dirty="0">
                <a:latin typeface="Aharoni" panose="02010803020104030203" pitchFamily="2" charset="-79"/>
                <a:ea typeface="+mj-ea"/>
                <a:cs typeface="Aharoni" panose="02010803020104030203" pitchFamily="2" charset="-79"/>
              </a:rPr>
              <a:t>Mental Health – Analysis </a:t>
            </a:r>
          </a:p>
        </p:txBody>
      </p:sp>
    </p:spTree>
    <p:extLst>
      <p:ext uri="{BB962C8B-B14F-4D97-AF65-F5344CB8AC3E}">
        <p14:creationId xmlns:p14="http://schemas.microsoft.com/office/powerpoint/2010/main" val="102907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98CB6-903F-23B9-BB86-CFDB6525A26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indent="-228600" algn="ctr">
              <a:lnSpc>
                <a:spcPct val="90000"/>
              </a:lnSpc>
              <a:spcBef>
                <a:spcPct val="0"/>
              </a:spcBef>
              <a:spcAft>
                <a:spcPts val="600"/>
              </a:spcAft>
            </a:pPr>
            <a:r>
              <a:rPr lang="en-US" sz="3600" kern="1200">
                <a:solidFill>
                  <a:srgbClr val="FFFFFF"/>
                </a:solidFill>
                <a:latin typeface="+mj-lt"/>
                <a:ea typeface="+mj-ea"/>
                <a:cs typeface="+mj-cs"/>
              </a:rPr>
              <a:t>Technologies used</a:t>
            </a:r>
          </a:p>
        </p:txBody>
      </p:sp>
      <p:pic>
        <p:nvPicPr>
          <p:cNvPr id="5" name="Picture 4" descr="Text&#10;&#10;Description automatically generated">
            <a:extLst>
              <a:ext uri="{FF2B5EF4-FFF2-40B4-BE49-F238E27FC236}">
                <a16:creationId xmlns:a16="http://schemas.microsoft.com/office/drawing/2014/main" id="{11EDAD26-1240-4257-F9CE-8FA30E5F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179886"/>
            <a:ext cx="6780700" cy="4495898"/>
          </a:xfrm>
          <a:prstGeom prst="rect">
            <a:avLst/>
          </a:prstGeom>
        </p:spPr>
      </p:pic>
    </p:spTree>
    <p:extLst>
      <p:ext uri="{BB962C8B-B14F-4D97-AF65-F5344CB8AC3E}">
        <p14:creationId xmlns:p14="http://schemas.microsoft.com/office/powerpoint/2010/main" val="33160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3BC9E4-FF54-EA89-861E-F50980573ED2}"/>
              </a:ext>
            </a:extLst>
          </p:cNvPr>
          <p:cNvPicPr>
            <a:picLocks noChangeAspect="1"/>
          </p:cNvPicPr>
          <p:nvPr/>
        </p:nvPicPr>
        <p:blipFill>
          <a:blip r:embed="rId2"/>
          <a:stretch>
            <a:fillRect/>
          </a:stretch>
        </p:blipFill>
        <p:spPr>
          <a:xfrm>
            <a:off x="643467" y="1827347"/>
            <a:ext cx="5294716" cy="320330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5859C3-DD84-9A1D-9A11-BFC5C1F0FCC0}"/>
              </a:ext>
            </a:extLst>
          </p:cNvPr>
          <p:cNvPicPr>
            <a:picLocks noChangeAspect="1"/>
          </p:cNvPicPr>
          <p:nvPr/>
        </p:nvPicPr>
        <p:blipFill>
          <a:blip r:embed="rId3"/>
          <a:stretch>
            <a:fillRect/>
          </a:stretch>
        </p:blipFill>
        <p:spPr>
          <a:xfrm>
            <a:off x="6253817" y="1318557"/>
            <a:ext cx="5294715" cy="4220886"/>
          </a:xfrm>
          <a:prstGeom prst="rect">
            <a:avLst/>
          </a:prstGeom>
        </p:spPr>
      </p:pic>
      <p:sp>
        <p:nvSpPr>
          <p:cNvPr id="6" name="TextBox 5">
            <a:extLst>
              <a:ext uri="{FF2B5EF4-FFF2-40B4-BE49-F238E27FC236}">
                <a16:creationId xmlns:a16="http://schemas.microsoft.com/office/drawing/2014/main" id="{1F304E40-00F7-E0F0-7E17-5945E4E9B660}"/>
              </a:ext>
            </a:extLst>
          </p:cNvPr>
          <p:cNvSpPr txBox="1"/>
          <p:nvPr/>
        </p:nvSpPr>
        <p:spPr>
          <a:xfrm>
            <a:off x="1083715" y="830538"/>
            <a:ext cx="31718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t>Python (pandas, matplotlib, numpy)</a:t>
            </a:r>
          </a:p>
        </p:txBody>
      </p:sp>
      <p:sp>
        <p:nvSpPr>
          <p:cNvPr id="7" name="TextBox 6">
            <a:extLst>
              <a:ext uri="{FF2B5EF4-FFF2-40B4-BE49-F238E27FC236}">
                <a16:creationId xmlns:a16="http://schemas.microsoft.com/office/drawing/2014/main" id="{C36E0500-C38B-3916-DCA2-C3033533FFEA}"/>
              </a:ext>
            </a:extLst>
          </p:cNvPr>
          <p:cNvSpPr txBox="1"/>
          <p:nvPr/>
        </p:nvSpPr>
        <p:spPr>
          <a:xfrm>
            <a:off x="6556971" y="893861"/>
            <a:ext cx="31718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SQL</a:t>
            </a:r>
          </a:p>
        </p:txBody>
      </p:sp>
    </p:spTree>
    <p:extLst>
      <p:ext uri="{BB962C8B-B14F-4D97-AF65-F5344CB8AC3E}">
        <p14:creationId xmlns:p14="http://schemas.microsoft.com/office/powerpoint/2010/main" val="65746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21240-F02D-13C5-FDC4-BCE306A4AF71}"/>
              </a:ext>
            </a:extLst>
          </p:cNvPr>
          <p:cNvPicPr>
            <a:picLocks noChangeAspect="1"/>
          </p:cNvPicPr>
          <p:nvPr/>
        </p:nvPicPr>
        <p:blipFill>
          <a:blip r:embed="rId2"/>
          <a:stretch>
            <a:fillRect/>
          </a:stretch>
        </p:blipFill>
        <p:spPr>
          <a:xfrm>
            <a:off x="643467" y="1643063"/>
            <a:ext cx="5291666" cy="3571874"/>
          </a:xfrm>
          <a:prstGeom prst="rect">
            <a:avLst/>
          </a:prstGeom>
        </p:spPr>
      </p:pic>
      <p:pic>
        <p:nvPicPr>
          <p:cNvPr id="3" name="Picture 2">
            <a:extLst>
              <a:ext uri="{FF2B5EF4-FFF2-40B4-BE49-F238E27FC236}">
                <a16:creationId xmlns:a16="http://schemas.microsoft.com/office/drawing/2014/main" id="{7100653A-7977-B83F-B66D-0007CD617CD6}"/>
              </a:ext>
            </a:extLst>
          </p:cNvPr>
          <p:cNvPicPr>
            <a:picLocks noChangeAspect="1"/>
          </p:cNvPicPr>
          <p:nvPr/>
        </p:nvPicPr>
        <p:blipFill>
          <a:blip r:embed="rId3"/>
          <a:stretch>
            <a:fillRect/>
          </a:stretch>
        </p:blipFill>
        <p:spPr>
          <a:xfrm>
            <a:off x="6256865" y="2092854"/>
            <a:ext cx="5291667" cy="2672291"/>
          </a:xfrm>
          <a:prstGeom prst="rect">
            <a:avLst/>
          </a:prstGeom>
        </p:spPr>
      </p:pic>
      <p:sp>
        <p:nvSpPr>
          <p:cNvPr id="6" name="TextBox 5">
            <a:extLst>
              <a:ext uri="{FF2B5EF4-FFF2-40B4-BE49-F238E27FC236}">
                <a16:creationId xmlns:a16="http://schemas.microsoft.com/office/drawing/2014/main" id="{67F10AEF-BB69-5CF5-A848-E72A8149E979}"/>
              </a:ext>
            </a:extLst>
          </p:cNvPr>
          <p:cNvSpPr txBox="1"/>
          <p:nvPr/>
        </p:nvSpPr>
        <p:spPr>
          <a:xfrm>
            <a:off x="533400" y="962025"/>
            <a:ext cx="474345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Machine Learning: sklearn, keras, etc</a:t>
            </a:r>
          </a:p>
        </p:txBody>
      </p:sp>
      <p:sp>
        <p:nvSpPr>
          <p:cNvPr id="7" name="TextBox 6">
            <a:extLst>
              <a:ext uri="{FF2B5EF4-FFF2-40B4-BE49-F238E27FC236}">
                <a16:creationId xmlns:a16="http://schemas.microsoft.com/office/drawing/2014/main" id="{CE86DE00-37BC-E553-ABF4-C27458128062}"/>
              </a:ext>
            </a:extLst>
          </p:cNvPr>
          <p:cNvSpPr txBox="1"/>
          <p:nvPr/>
        </p:nvSpPr>
        <p:spPr>
          <a:xfrm>
            <a:off x="7448550" y="962025"/>
            <a:ext cx="4099982"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Tableau</a:t>
            </a:r>
          </a:p>
        </p:txBody>
      </p:sp>
    </p:spTree>
    <p:extLst>
      <p:ext uri="{BB962C8B-B14F-4D97-AF65-F5344CB8AC3E}">
        <p14:creationId xmlns:p14="http://schemas.microsoft.com/office/powerpoint/2010/main" val="1601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picture containing light, coelenterate, dark, night&#10;&#10;Description automatically generated">
            <a:extLst>
              <a:ext uri="{FF2B5EF4-FFF2-40B4-BE49-F238E27FC236}">
                <a16:creationId xmlns:a16="http://schemas.microsoft.com/office/drawing/2014/main" id="{E17343AE-2B3D-4635-5FF8-F92E96AF0600}"/>
              </a:ext>
            </a:extLst>
          </p:cNvPr>
          <p:cNvPicPr>
            <a:picLocks noChangeAspect="1"/>
          </p:cNvPicPr>
          <p:nvPr/>
        </p:nvPicPr>
        <p:blipFill rotWithShape="1">
          <a:blip r:embed="rId2">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0843DD6-237C-C444-9874-99E53B57BE91}"/>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Machine Learning</a:t>
            </a:r>
          </a:p>
        </p:txBody>
      </p:sp>
    </p:spTree>
    <p:extLst>
      <p:ext uri="{BB962C8B-B14F-4D97-AF65-F5344CB8AC3E}">
        <p14:creationId xmlns:p14="http://schemas.microsoft.com/office/powerpoint/2010/main" val="248141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16431AF8-E6A5-BDB0-2664-05C705C9EE9B}"/>
              </a:ext>
            </a:extLst>
          </p:cNvPr>
          <p:cNvPicPr>
            <a:picLocks noChangeAspect="1"/>
          </p:cNvPicPr>
          <p:nvPr/>
        </p:nvPicPr>
        <p:blipFill>
          <a:blip r:embed="rId2"/>
          <a:stretch>
            <a:fillRect/>
          </a:stretch>
        </p:blipFill>
        <p:spPr>
          <a:xfrm>
            <a:off x="643467" y="801531"/>
            <a:ext cx="7047923" cy="5250702"/>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480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7F994-D9F0-CFC3-838F-48F8C63C4B92}"/>
              </a:ext>
            </a:extLst>
          </p:cNvPr>
          <p:cNvSpPr txBox="1"/>
          <p:nvPr/>
        </p:nvSpPr>
        <p:spPr>
          <a:xfrm>
            <a:off x="648931" y="2438401"/>
            <a:ext cx="3605571"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Correlation Matrix set up to assess the correlation  : At least 5 of the parameters strongly correlated .</a:t>
            </a:r>
          </a:p>
          <a:p>
            <a:pPr indent="-228600">
              <a:lnSpc>
                <a:spcPct val="90000"/>
              </a:lnSpc>
              <a:spcAft>
                <a:spcPts val="600"/>
              </a:spcAft>
              <a:buFont typeface="Arial" panose="020B0604020202020204" pitchFamily="34" charset="0"/>
              <a:buChar char="•"/>
            </a:pPr>
            <a:r>
              <a:rPr lang="en-US"/>
              <a:t>Feature Selection:  Used input features showing better correlation and dropped the parameters country , latitude and longitude as correlation appeared to be low</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coreboard, screenshot&#10;&#10;Description automatically generated">
            <a:extLst>
              <a:ext uri="{FF2B5EF4-FFF2-40B4-BE49-F238E27FC236}">
                <a16:creationId xmlns:a16="http://schemas.microsoft.com/office/drawing/2014/main" id="{A4B592BE-DD4E-73A4-2A0A-BDD7A83DD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267" y="1062037"/>
            <a:ext cx="6644478" cy="4733925"/>
          </a:xfrm>
          <a:prstGeom prst="rect">
            <a:avLst/>
          </a:prstGeom>
        </p:spPr>
      </p:pic>
    </p:spTree>
    <p:extLst>
      <p:ext uri="{BB962C8B-B14F-4D97-AF65-F5344CB8AC3E}">
        <p14:creationId xmlns:p14="http://schemas.microsoft.com/office/powerpoint/2010/main" val="8055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7F29B-4448-B828-1AA8-9B0B41A9C443}"/>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solidFill>
                  <a:srgbClr val="FFFFFF"/>
                </a:solidFill>
                <a:latin typeface="+mj-lt"/>
                <a:ea typeface="+mj-ea"/>
                <a:cs typeface="+mj-cs"/>
              </a:rPr>
              <a:t>Scatter Plot and Histograms used  to see the correlation between the input and output variable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9CC9CAC5-0812-A02D-C42B-35A5FD79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D42EDA7D-4B3F-5423-1D91-DDE30498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604724"/>
            <a:ext cx="5455917" cy="3641825"/>
          </a:xfrm>
          <a:prstGeom prst="rect">
            <a:avLst/>
          </a:prstGeom>
        </p:spPr>
      </p:pic>
    </p:spTree>
    <p:extLst>
      <p:ext uri="{BB962C8B-B14F-4D97-AF65-F5344CB8AC3E}">
        <p14:creationId xmlns:p14="http://schemas.microsoft.com/office/powerpoint/2010/main" val="312326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41EDFE4-839B-315B-80D1-54C1CDA09933}"/>
              </a:ext>
            </a:extLst>
          </p:cNvPr>
          <p:cNvSpPr/>
          <p:nvPr/>
        </p:nvSpPr>
        <p:spPr>
          <a:xfrm>
            <a:off x="900023" y="2251494"/>
            <a:ext cx="3292416" cy="2216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Model to predict </a:t>
            </a:r>
            <a:r>
              <a:rPr lang="en-GB" dirty="0" err="1"/>
              <a:t>Years_Lost</a:t>
            </a:r>
            <a:r>
              <a:rPr lang="en-GB" dirty="0"/>
              <a:t> based on multiple parameter (diseases) in the population  across various countries </a:t>
            </a:r>
          </a:p>
        </p:txBody>
      </p:sp>
      <p:sp>
        <p:nvSpPr>
          <p:cNvPr id="9" name="Oval 8">
            <a:extLst>
              <a:ext uri="{FF2B5EF4-FFF2-40B4-BE49-F238E27FC236}">
                <a16:creationId xmlns:a16="http://schemas.microsoft.com/office/drawing/2014/main" id="{B6073774-7E69-1C90-36ED-3B0D4A8D7839}"/>
              </a:ext>
            </a:extLst>
          </p:cNvPr>
          <p:cNvSpPr/>
          <p:nvPr/>
        </p:nvSpPr>
        <p:spPr>
          <a:xfrm>
            <a:off x="1544128" y="1130060"/>
            <a:ext cx="2070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1F1AEFB-92F9-3876-603E-B822B31F3206}"/>
              </a:ext>
            </a:extLst>
          </p:cNvPr>
          <p:cNvSpPr/>
          <p:nvPr/>
        </p:nvSpPr>
        <p:spPr>
          <a:xfrm>
            <a:off x="1431985" y="484336"/>
            <a:ext cx="2562045" cy="149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Approach followed  : Supervised ML</a:t>
            </a:r>
          </a:p>
          <a:p>
            <a:pPr algn="ctr"/>
            <a:r>
              <a:rPr lang="en-GB" dirty="0"/>
              <a:t>Regression </a:t>
            </a:r>
          </a:p>
        </p:txBody>
      </p:sp>
      <p:sp>
        <p:nvSpPr>
          <p:cNvPr id="13" name="Oval 12">
            <a:extLst>
              <a:ext uri="{FF2B5EF4-FFF2-40B4-BE49-F238E27FC236}">
                <a16:creationId xmlns:a16="http://schemas.microsoft.com/office/drawing/2014/main" id="{B245C278-0063-E96E-5FD8-51D6E90AB565}"/>
              </a:ext>
            </a:extLst>
          </p:cNvPr>
          <p:cNvSpPr/>
          <p:nvPr/>
        </p:nvSpPr>
        <p:spPr>
          <a:xfrm>
            <a:off x="4895273" y="632565"/>
            <a:ext cx="3639127" cy="177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Model to predict Disorder in future years  amongst the population and also vs gender </a:t>
            </a:r>
          </a:p>
        </p:txBody>
      </p:sp>
      <p:sp>
        <p:nvSpPr>
          <p:cNvPr id="15" name="TextBox 14">
            <a:extLst>
              <a:ext uri="{FF2B5EF4-FFF2-40B4-BE49-F238E27FC236}">
                <a16:creationId xmlns:a16="http://schemas.microsoft.com/office/drawing/2014/main" id="{C2C3A886-56C6-A1D5-7022-6F23B4BDE82C}"/>
              </a:ext>
            </a:extLst>
          </p:cNvPr>
          <p:cNvSpPr txBox="1"/>
          <p:nvPr/>
        </p:nvSpPr>
        <p:spPr>
          <a:xfrm>
            <a:off x="4761781" y="2967487"/>
            <a:ext cx="6530196" cy="923330"/>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Applied label encoder to convert data into numeric  as our country column was categorical</a:t>
            </a:r>
          </a:p>
          <a:p>
            <a:pPr marL="285750" indent="-285750">
              <a:buFont typeface="Arial" panose="020B0604020202020204" pitchFamily="34" charset="0"/>
              <a:buChar char="•"/>
            </a:pPr>
            <a:endParaRPr lang="en-GB" dirty="0"/>
          </a:p>
        </p:txBody>
      </p:sp>
      <p:sp>
        <p:nvSpPr>
          <p:cNvPr id="16" name="TextBox 15">
            <a:extLst>
              <a:ext uri="{FF2B5EF4-FFF2-40B4-BE49-F238E27FC236}">
                <a16:creationId xmlns:a16="http://schemas.microsoft.com/office/drawing/2014/main" id="{E4D76785-1D62-8A4C-8AAD-D548E5C2F57F}"/>
              </a:ext>
            </a:extLst>
          </p:cNvPr>
          <p:cNvSpPr txBox="1"/>
          <p:nvPr/>
        </p:nvSpPr>
        <p:spPr>
          <a:xfrm>
            <a:off x="4192439" y="4168742"/>
            <a:ext cx="6219646"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Experimenting with different models</a:t>
            </a:r>
            <a:endParaRPr lang="en-GB" dirty="0"/>
          </a:p>
        </p:txBody>
      </p:sp>
      <p:sp>
        <p:nvSpPr>
          <p:cNvPr id="29" name="TextBox 28">
            <a:extLst>
              <a:ext uri="{FF2B5EF4-FFF2-40B4-BE49-F238E27FC236}">
                <a16:creationId xmlns:a16="http://schemas.microsoft.com/office/drawing/2014/main" id="{CB6E5BA8-4F06-DA92-04D5-B9BC23B023C4}"/>
              </a:ext>
            </a:extLst>
          </p:cNvPr>
          <p:cNvSpPr txBox="1"/>
          <p:nvPr/>
        </p:nvSpPr>
        <p:spPr>
          <a:xfrm>
            <a:off x="4403783" y="5318587"/>
            <a:ext cx="1287494" cy="367423"/>
          </a:xfrm>
          <a:prstGeom prst="rect">
            <a:avLst/>
          </a:prstGeom>
          <a:noFill/>
        </p:spPr>
        <p:txBody>
          <a:bodyPr wrap="square" rtlCol="0">
            <a:spAutoFit/>
          </a:bodyPr>
          <a:lstStyle/>
          <a:p>
            <a:r>
              <a:rPr lang="en-GB" dirty="0"/>
              <a:t>KNN</a:t>
            </a:r>
          </a:p>
        </p:txBody>
      </p:sp>
      <p:sp>
        <p:nvSpPr>
          <p:cNvPr id="30" name="TextBox 29">
            <a:extLst>
              <a:ext uri="{FF2B5EF4-FFF2-40B4-BE49-F238E27FC236}">
                <a16:creationId xmlns:a16="http://schemas.microsoft.com/office/drawing/2014/main" id="{92CFE723-D22E-5ED9-8F9E-BDB457F788A2}"/>
              </a:ext>
            </a:extLst>
          </p:cNvPr>
          <p:cNvSpPr txBox="1"/>
          <p:nvPr/>
        </p:nvSpPr>
        <p:spPr>
          <a:xfrm>
            <a:off x="5272898" y="5357805"/>
            <a:ext cx="991947" cy="369332"/>
          </a:xfrm>
          <a:prstGeom prst="rect">
            <a:avLst/>
          </a:prstGeom>
          <a:noFill/>
        </p:spPr>
        <p:txBody>
          <a:bodyPr wrap="square" rtlCol="0">
            <a:spAutoFit/>
          </a:bodyPr>
          <a:lstStyle/>
          <a:p>
            <a:r>
              <a:rPr lang="en-GB" dirty="0"/>
              <a:t>XGBoost</a:t>
            </a:r>
          </a:p>
        </p:txBody>
      </p:sp>
      <p:sp>
        <p:nvSpPr>
          <p:cNvPr id="31" name="TextBox 30">
            <a:extLst>
              <a:ext uri="{FF2B5EF4-FFF2-40B4-BE49-F238E27FC236}">
                <a16:creationId xmlns:a16="http://schemas.microsoft.com/office/drawing/2014/main" id="{EB792EEF-E1CB-B26C-C8F3-CDB9386BEAF5}"/>
              </a:ext>
            </a:extLst>
          </p:cNvPr>
          <p:cNvSpPr txBox="1"/>
          <p:nvPr/>
        </p:nvSpPr>
        <p:spPr>
          <a:xfrm>
            <a:off x="6578364" y="5357805"/>
            <a:ext cx="1023667" cy="646331"/>
          </a:xfrm>
          <a:prstGeom prst="rect">
            <a:avLst/>
          </a:prstGeom>
          <a:noFill/>
        </p:spPr>
        <p:txBody>
          <a:bodyPr wrap="square" rtlCol="0">
            <a:spAutoFit/>
          </a:bodyPr>
          <a:lstStyle/>
          <a:p>
            <a:r>
              <a:rPr lang="en-GB" dirty="0"/>
              <a:t>Decision Tree</a:t>
            </a:r>
          </a:p>
        </p:txBody>
      </p:sp>
      <p:sp>
        <p:nvSpPr>
          <p:cNvPr id="33" name="TextBox 32">
            <a:extLst>
              <a:ext uri="{FF2B5EF4-FFF2-40B4-BE49-F238E27FC236}">
                <a16:creationId xmlns:a16="http://schemas.microsoft.com/office/drawing/2014/main" id="{0DA6BDB8-3ABA-514C-78DF-194AB912551E}"/>
              </a:ext>
            </a:extLst>
          </p:cNvPr>
          <p:cNvSpPr txBox="1"/>
          <p:nvPr/>
        </p:nvSpPr>
        <p:spPr>
          <a:xfrm>
            <a:off x="1604513" y="6064370"/>
            <a:ext cx="1768415" cy="646331"/>
          </a:xfrm>
          <a:prstGeom prst="rect">
            <a:avLst/>
          </a:prstGeom>
          <a:noFill/>
        </p:spPr>
        <p:txBody>
          <a:bodyPr wrap="square" rtlCol="0">
            <a:spAutoFit/>
          </a:bodyPr>
          <a:lstStyle/>
          <a:p>
            <a:r>
              <a:rPr lang="en-GB" dirty="0"/>
              <a:t>HyperParameter Tuning</a:t>
            </a:r>
          </a:p>
        </p:txBody>
      </p:sp>
      <p:cxnSp>
        <p:nvCxnSpPr>
          <p:cNvPr id="36" name="Straight Arrow Connector 35">
            <a:extLst>
              <a:ext uri="{FF2B5EF4-FFF2-40B4-BE49-F238E27FC236}">
                <a16:creationId xmlns:a16="http://schemas.microsoft.com/office/drawing/2014/main" id="{A8734E67-6B3A-F0B9-7EB8-C58DF00D8F69}"/>
              </a:ext>
            </a:extLst>
          </p:cNvPr>
          <p:cNvCxnSpPr>
            <a:cxnSpLocks/>
          </p:cNvCxnSpPr>
          <p:nvPr/>
        </p:nvCxnSpPr>
        <p:spPr>
          <a:xfrm flipH="1">
            <a:off x="4743546" y="4510903"/>
            <a:ext cx="291141" cy="80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FED579-4943-A852-2C44-F42B98BD1BF7}"/>
              </a:ext>
            </a:extLst>
          </p:cNvPr>
          <p:cNvCxnSpPr>
            <a:cxnSpLocks/>
          </p:cNvCxnSpPr>
          <p:nvPr/>
        </p:nvCxnSpPr>
        <p:spPr>
          <a:xfrm>
            <a:off x="5501452" y="4538074"/>
            <a:ext cx="0" cy="8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375DED-4275-1575-BA62-1643B031B597}"/>
              </a:ext>
            </a:extLst>
          </p:cNvPr>
          <p:cNvCxnSpPr>
            <a:cxnSpLocks/>
          </p:cNvCxnSpPr>
          <p:nvPr/>
        </p:nvCxnSpPr>
        <p:spPr>
          <a:xfrm>
            <a:off x="6294849" y="4506325"/>
            <a:ext cx="46223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37A6E7-6D57-BAB0-276A-40597AE2DBBF}"/>
              </a:ext>
            </a:extLst>
          </p:cNvPr>
          <p:cNvCxnSpPr>
            <a:cxnSpLocks/>
            <a:endCxn id="33" idx="0"/>
          </p:cNvCxnSpPr>
          <p:nvPr/>
        </p:nvCxnSpPr>
        <p:spPr>
          <a:xfrm flipH="1">
            <a:off x="2488721" y="4646527"/>
            <a:ext cx="1555993" cy="141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DD98CD-54C7-87E9-978C-4A26371B029D}"/>
              </a:ext>
            </a:extLst>
          </p:cNvPr>
          <p:cNvSpPr txBox="1"/>
          <p:nvPr/>
        </p:nvSpPr>
        <p:spPr>
          <a:xfrm>
            <a:off x="3655265" y="5318275"/>
            <a:ext cx="618002" cy="369332"/>
          </a:xfrm>
          <a:prstGeom prst="rect">
            <a:avLst/>
          </a:prstGeom>
          <a:noFill/>
        </p:spPr>
        <p:txBody>
          <a:bodyPr wrap="square" rtlCol="0">
            <a:spAutoFit/>
          </a:bodyPr>
          <a:lstStyle/>
          <a:p>
            <a:r>
              <a:rPr lang="en-GB" dirty="0"/>
              <a:t>LR</a:t>
            </a:r>
          </a:p>
        </p:txBody>
      </p:sp>
      <p:cxnSp>
        <p:nvCxnSpPr>
          <p:cNvPr id="61" name="Straight Arrow Connector 60">
            <a:extLst>
              <a:ext uri="{FF2B5EF4-FFF2-40B4-BE49-F238E27FC236}">
                <a16:creationId xmlns:a16="http://schemas.microsoft.com/office/drawing/2014/main" id="{6BD998CC-3238-05A8-EF95-3487BEFCEBF3}"/>
              </a:ext>
            </a:extLst>
          </p:cNvPr>
          <p:cNvCxnSpPr>
            <a:cxnSpLocks/>
          </p:cNvCxnSpPr>
          <p:nvPr/>
        </p:nvCxnSpPr>
        <p:spPr>
          <a:xfrm flipH="1">
            <a:off x="3994030" y="4506325"/>
            <a:ext cx="66247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4A9216C-CA14-0008-3F31-C879B5077702}"/>
              </a:ext>
            </a:extLst>
          </p:cNvPr>
          <p:cNvSpPr txBox="1"/>
          <p:nvPr/>
        </p:nvSpPr>
        <p:spPr>
          <a:xfrm>
            <a:off x="7602031" y="5389554"/>
            <a:ext cx="1395320" cy="646331"/>
          </a:xfrm>
          <a:prstGeom prst="rect">
            <a:avLst/>
          </a:prstGeom>
          <a:noFill/>
        </p:spPr>
        <p:txBody>
          <a:bodyPr wrap="square" rtlCol="0">
            <a:spAutoFit/>
          </a:bodyPr>
          <a:lstStyle/>
          <a:p>
            <a:r>
              <a:rPr lang="en-GB" dirty="0"/>
              <a:t>Random Forest</a:t>
            </a:r>
          </a:p>
        </p:txBody>
      </p:sp>
      <p:sp>
        <p:nvSpPr>
          <p:cNvPr id="65" name="TextBox 64">
            <a:extLst>
              <a:ext uri="{FF2B5EF4-FFF2-40B4-BE49-F238E27FC236}">
                <a16:creationId xmlns:a16="http://schemas.microsoft.com/office/drawing/2014/main" id="{9876EEBE-3D1B-9DE9-FC99-9396E31998AA}"/>
              </a:ext>
            </a:extLst>
          </p:cNvPr>
          <p:cNvSpPr txBox="1"/>
          <p:nvPr/>
        </p:nvSpPr>
        <p:spPr>
          <a:xfrm>
            <a:off x="8856904" y="5318275"/>
            <a:ext cx="2435074" cy="646331"/>
          </a:xfrm>
          <a:prstGeom prst="rect">
            <a:avLst/>
          </a:prstGeom>
          <a:noFill/>
        </p:spPr>
        <p:txBody>
          <a:bodyPr wrap="square" rtlCol="0">
            <a:spAutoFit/>
          </a:bodyPr>
          <a:lstStyle/>
          <a:p>
            <a:r>
              <a:rPr lang="en-GB" dirty="0"/>
              <a:t>Deep Learning :Keras Model</a:t>
            </a:r>
          </a:p>
        </p:txBody>
      </p:sp>
      <p:cxnSp>
        <p:nvCxnSpPr>
          <p:cNvPr id="68" name="Straight Arrow Connector 67">
            <a:extLst>
              <a:ext uri="{FF2B5EF4-FFF2-40B4-BE49-F238E27FC236}">
                <a16:creationId xmlns:a16="http://schemas.microsoft.com/office/drawing/2014/main" id="{8D0D3B6E-9D7F-B7C2-A92E-A5B398585334}"/>
              </a:ext>
            </a:extLst>
          </p:cNvPr>
          <p:cNvCxnSpPr>
            <a:cxnSpLocks/>
          </p:cNvCxnSpPr>
          <p:nvPr/>
        </p:nvCxnSpPr>
        <p:spPr>
          <a:xfrm>
            <a:off x="7316284" y="4506325"/>
            <a:ext cx="620923" cy="94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83E68F-CEE2-CE88-A20E-56A383A9F7FE}"/>
              </a:ext>
            </a:extLst>
          </p:cNvPr>
          <p:cNvCxnSpPr/>
          <p:nvPr/>
        </p:nvCxnSpPr>
        <p:spPr>
          <a:xfrm>
            <a:off x="7626745" y="4502701"/>
            <a:ext cx="1621765" cy="9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A974312-327F-7572-486B-BD895D83F6DC}"/>
              </a:ext>
            </a:extLst>
          </p:cNvPr>
          <p:cNvPicPr>
            <a:picLocks noChangeAspect="1"/>
          </p:cNvPicPr>
          <p:nvPr/>
        </p:nvPicPr>
        <p:blipFill>
          <a:blip r:embed="rId2"/>
          <a:stretch>
            <a:fillRect/>
          </a:stretch>
        </p:blipFill>
        <p:spPr>
          <a:xfrm>
            <a:off x="653814" y="4037686"/>
            <a:ext cx="5248440" cy="1580613"/>
          </a:xfrm>
          <a:prstGeom prst="rect">
            <a:avLst/>
          </a:prstGeom>
        </p:spPr>
      </p:pic>
      <p:pic>
        <p:nvPicPr>
          <p:cNvPr id="7" name="Picture 6">
            <a:extLst>
              <a:ext uri="{FF2B5EF4-FFF2-40B4-BE49-F238E27FC236}">
                <a16:creationId xmlns:a16="http://schemas.microsoft.com/office/drawing/2014/main" id="{08ED705A-8486-8FC4-E6E7-43F047C03EF1}"/>
              </a:ext>
            </a:extLst>
          </p:cNvPr>
          <p:cNvPicPr>
            <a:picLocks noChangeAspect="1"/>
          </p:cNvPicPr>
          <p:nvPr/>
        </p:nvPicPr>
        <p:blipFill>
          <a:blip r:embed="rId3"/>
          <a:stretch>
            <a:fillRect/>
          </a:stretch>
        </p:blipFill>
        <p:spPr>
          <a:xfrm>
            <a:off x="6192990" y="4037686"/>
            <a:ext cx="5324475" cy="1660867"/>
          </a:xfrm>
          <a:prstGeom prst="rect">
            <a:avLst/>
          </a:prstGeom>
        </p:spPr>
      </p:pic>
      <p:pic>
        <p:nvPicPr>
          <p:cNvPr id="8" name="Picture 7" descr="Chart, histogram&#10;&#10;Description automatically generated">
            <a:extLst>
              <a:ext uri="{FF2B5EF4-FFF2-40B4-BE49-F238E27FC236}">
                <a16:creationId xmlns:a16="http://schemas.microsoft.com/office/drawing/2014/main" id="{ED47732F-4D78-1B9D-17AA-0ADCBCA0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9" y="1368988"/>
            <a:ext cx="5124090" cy="2251586"/>
          </a:xfrm>
          <a:prstGeom prst="rect">
            <a:avLst/>
          </a:prstGeom>
        </p:spPr>
      </p:pic>
      <p:pic>
        <p:nvPicPr>
          <p:cNvPr id="9" name="Picture 8" descr="Chart, line chart&#10;&#10;Description automatically generated">
            <a:extLst>
              <a:ext uri="{FF2B5EF4-FFF2-40B4-BE49-F238E27FC236}">
                <a16:creationId xmlns:a16="http://schemas.microsoft.com/office/drawing/2014/main" id="{5B9035A6-4EA5-F101-CF52-DE9FF938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4091" y="1125184"/>
            <a:ext cx="3942271" cy="2739193"/>
          </a:xfrm>
          <a:prstGeom prst="rect">
            <a:avLst/>
          </a:prstGeom>
        </p:spPr>
      </p:pic>
      <p:sp>
        <p:nvSpPr>
          <p:cNvPr id="11" name="TextBox 10">
            <a:extLst>
              <a:ext uri="{FF2B5EF4-FFF2-40B4-BE49-F238E27FC236}">
                <a16:creationId xmlns:a16="http://schemas.microsoft.com/office/drawing/2014/main" id="{09D09D94-8E09-E402-475C-B94AF90F8376}"/>
              </a:ext>
            </a:extLst>
          </p:cNvPr>
          <p:cNvSpPr txBox="1"/>
          <p:nvPr/>
        </p:nvSpPr>
        <p:spPr>
          <a:xfrm>
            <a:off x="754043" y="821562"/>
            <a:ext cx="5124090" cy="369332"/>
          </a:xfrm>
          <a:prstGeom prst="rect">
            <a:avLst/>
          </a:prstGeom>
          <a:noFill/>
        </p:spPr>
        <p:txBody>
          <a:bodyPr wrap="square" rtlCol="0">
            <a:spAutoFit/>
          </a:bodyPr>
          <a:lstStyle/>
          <a:p>
            <a:r>
              <a:rPr lang="en-GB" dirty="0"/>
              <a:t>Some of our ML models:</a:t>
            </a:r>
          </a:p>
        </p:txBody>
      </p:sp>
      <p:sp>
        <p:nvSpPr>
          <p:cNvPr id="13" name="TextBox 12">
            <a:extLst>
              <a:ext uri="{FF2B5EF4-FFF2-40B4-BE49-F238E27FC236}">
                <a16:creationId xmlns:a16="http://schemas.microsoft.com/office/drawing/2014/main" id="{994BE99C-790C-98E6-0705-3D8685015927}"/>
              </a:ext>
            </a:extLst>
          </p:cNvPr>
          <p:cNvSpPr txBox="1"/>
          <p:nvPr/>
        </p:nvSpPr>
        <p:spPr>
          <a:xfrm>
            <a:off x="824926" y="3591999"/>
            <a:ext cx="3942271" cy="369332"/>
          </a:xfrm>
          <a:prstGeom prst="rect">
            <a:avLst/>
          </a:prstGeom>
          <a:noFill/>
        </p:spPr>
        <p:txBody>
          <a:bodyPr wrap="square" rtlCol="0">
            <a:spAutoFit/>
          </a:bodyPr>
          <a:lstStyle/>
          <a:p>
            <a:r>
              <a:rPr lang="en-GB" dirty="0"/>
              <a:t>Results </a:t>
            </a:r>
          </a:p>
        </p:txBody>
      </p:sp>
    </p:spTree>
    <p:extLst>
      <p:ext uri="{BB962C8B-B14F-4D97-AF65-F5344CB8AC3E}">
        <p14:creationId xmlns:p14="http://schemas.microsoft.com/office/powerpoint/2010/main" val="8746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1" name="Freeform: Shape 10">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itle 4">
            <a:extLst>
              <a:ext uri="{FF2B5EF4-FFF2-40B4-BE49-F238E27FC236}">
                <a16:creationId xmlns:a16="http://schemas.microsoft.com/office/drawing/2014/main" id="{8383DC89-8252-3BC9-AECB-FF39FFD4983B}"/>
              </a:ext>
            </a:extLst>
          </p:cNvPr>
          <p:cNvSpPr txBox="1">
            <a:spLocks/>
          </p:cNvSpPr>
          <p:nvPr/>
        </p:nvSpPr>
        <p:spPr>
          <a:xfrm>
            <a:off x="2491063" y="354937"/>
            <a:ext cx="7178026" cy="907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Experimentation with models </a:t>
            </a:r>
          </a:p>
        </p:txBody>
      </p:sp>
      <p:sp>
        <p:nvSpPr>
          <p:cNvPr id="2" name="TextBox 1">
            <a:extLst>
              <a:ext uri="{FF2B5EF4-FFF2-40B4-BE49-F238E27FC236}">
                <a16:creationId xmlns:a16="http://schemas.microsoft.com/office/drawing/2014/main" id="{C5D87296-841B-868A-3753-49AA11C8E403}"/>
              </a:ext>
            </a:extLst>
          </p:cNvPr>
          <p:cNvSpPr txBox="1"/>
          <p:nvPr/>
        </p:nvSpPr>
        <p:spPr>
          <a:xfrm>
            <a:off x="1623527" y="1524000"/>
            <a:ext cx="7881442" cy="4895461"/>
          </a:xfrm>
          <a:prstGeom prst="rect">
            <a:avLst/>
          </a:prstGeom>
        </p:spPr>
        <p:txBody>
          <a:bodyPr vert="horz" lIns="91440" tIns="45720" rIns="91440" bIns="45720" rtlCol="0">
            <a:normAutofit lnSpcReduction="10000"/>
          </a:bodyPr>
          <a:lstStyle/>
          <a:p>
            <a:pPr marL="457200" indent="-228600">
              <a:lnSpc>
                <a:spcPct val="90000"/>
              </a:lnSpc>
              <a:buFont typeface="Arial" panose="020B0604020202020204" pitchFamily="34" charset="0"/>
              <a:buChar char="•"/>
            </a:pPr>
            <a:r>
              <a:rPr lang="en-GB" sz="1400" dirty="0">
                <a:effectLst/>
              </a:rPr>
              <a:t>Linear Regression : Benchmark Model only – Only got 75% accuracy on one representation of  Data ( Catch / underlying assumption linear correlation, may not be the case).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KNN : New point/sample data assigned value based on how close to points in training set.(Catch/Assumption: data points/instances which exist in close proximity to each other are highly similar).</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Decision Tree : Handle both continuous , categorical variable. No feature scaling required  . Handles non-linear parameters efficiently.</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 Random Forest : It is capable of handling large datasets with high dimensionality. It enhances the accuracy of the model and prevents the overfitting issue.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SVR : Testing this in case our correlation is not linear. SSVR can deploy non-linear kernel and allows for  non-linear fitting problems.</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spcAft>
                <a:spcPts val="800"/>
              </a:spcAft>
              <a:buFont typeface="Arial" panose="020B0604020202020204" pitchFamily="34" charset="0"/>
              <a:buChar char="•"/>
            </a:pPr>
            <a:r>
              <a:rPr lang="en-GB" sz="1400" dirty="0">
                <a:effectLst/>
              </a:rPr>
              <a:t>XGBoost  : Faster than Adaboost. Trains many models in gradual, additive, parallel manner. “Boosting” or improving a single weak model by combining it with several other weak models in order to generate a collectively strong model.</a:t>
            </a:r>
          </a:p>
          <a:p>
            <a:pPr marL="457200" indent="-228600">
              <a:lnSpc>
                <a:spcPct val="90000"/>
              </a:lnSpc>
              <a:spcAft>
                <a:spcPts val="800"/>
              </a:spcAft>
              <a:buFont typeface="Arial" panose="020B0604020202020204" pitchFamily="34" charset="0"/>
              <a:buChar char="•"/>
            </a:pPr>
            <a:r>
              <a:rPr lang="en-GB" sz="1400" dirty="0"/>
              <a:t>HyperParameter Tuning: For Model Optimization . We are passing predefined values for Hyperparameters to the GridSearchCV function. To arrive at optimized vales of hyperparameters to maximise the model’s predictive accuracy.</a:t>
            </a:r>
          </a:p>
          <a:p>
            <a:pPr marL="457200" indent="-228600">
              <a:lnSpc>
                <a:spcPct val="90000"/>
              </a:lnSpc>
              <a:spcAft>
                <a:spcPts val="800"/>
              </a:spcAft>
              <a:buFont typeface="Arial" panose="020B0604020202020204" pitchFamily="34" charset="0"/>
              <a:buChar char="•"/>
            </a:pPr>
            <a:r>
              <a:rPr lang="en-GB" sz="1400" dirty="0"/>
              <a:t>Deep Learning –ANN : To learn and model non-linear and complex relationships where input factors can be correlated. Useful for extracting insights from data however we need  insight into decision making process  as this functions as  black box and increased amounts of computing power.</a:t>
            </a:r>
            <a:endParaRPr lang="en-GB" sz="1400" dirty="0">
              <a:effectLst/>
            </a:endParaRPr>
          </a:p>
          <a:p>
            <a:pPr marL="285750" indent="-228600">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273339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30C051AA-310A-5AC6-E48B-5CC6957D6A2E}"/>
              </a:ext>
            </a:extLst>
          </p:cNvPr>
          <p:cNvPicPr>
            <a:picLocks noChangeAspect="1"/>
          </p:cNvPicPr>
          <p:nvPr/>
        </p:nvPicPr>
        <p:blipFill rotWithShape="1">
          <a:blip r:embed="rId2">
            <a:extLst>
              <a:ext uri="{28A0092B-C50C-407E-A947-70E740481C1C}">
                <a14:useLocalDpi xmlns:a14="http://schemas.microsoft.com/office/drawing/2010/main" val="0"/>
              </a:ext>
            </a:extLst>
          </a:blip>
          <a:srcRect r="6" b="6"/>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2B5A7-329C-B040-3A27-E55B0EA68AE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Group members:</a:t>
            </a:r>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Farah Hayat</a:t>
            </a:r>
          </a:p>
          <a:p>
            <a:pPr marL="285750" indent="-228600">
              <a:lnSpc>
                <a:spcPct val="90000"/>
              </a:lnSpc>
              <a:spcAft>
                <a:spcPts val="600"/>
              </a:spcAft>
              <a:buFont typeface="Arial" panose="020B0604020202020204" pitchFamily="34" charset="0"/>
              <a:buChar char="•"/>
            </a:pPr>
            <a:r>
              <a:rPr lang="en-US"/>
              <a:t>Patricia Colomer</a:t>
            </a:r>
          </a:p>
          <a:p>
            <a:pPr marL="285750" indent="-228600">
              <a:lnSpc>
                <a:spcPct val="90000"/>
              </a:lnSpc>
              <a:spcAft>
                <a:spcPts val="600"/>
              </a:spcAft>
              <a:buFont typeface="Arial" panose="020B0604020202020204" pitchFamily="34" charset="0"/>
              <a:buChar char="•"/>
            </a:pPr>
            <a:r>
              <a:rPr lang="en-US"/>
              <a:t>Prerna Dutt</a:t>
            </a:r>
          </a:p>
          <a:p>
            <a:pPr marL="285750" indent="-228600">
              <a:lnSpc>
                <a:spcPct val="90000"/>
              </a:lnSpc>
              <a:spcAft>
                <a:spcPts val="600"/>
              </a:spcAft>
              <a:buFont typeface="Arial" panose="020B0604020202020204" pitchFamily="34" charset="0"/>
              <a:buChar char="•"/>
            </a:pPr>
            <a:r>
              <a:rPr lang="en-US"/>
              <a:t>Vivian Nnadozie</a:t>
            </a:r>
          </a:p>
        </p:txBody>
      </p:sp>
    </p:spTree>
    <p:extLst>
      <p:ext uri="{BB962C8B-B14F-4D97-AF65-F5344CB8AC3E}">
        <p14:creationId xmlns:p14="http://schemas.microsoft.com/office/powerpoint/2010/main" val="20484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CA01E-E3F1-D6CF-D0D7-633D52E247B5}"/>
              </a:ext>
            </a:extLst>
          </p:cNvPr>
          <p:cNvSpPr txBox="1"/>
          <p:nvPr/>
        </p:nvSpPr>
        <p:spPr>
          <a:xfrm>
            <a:off x="1237672" y="748145"/>
            <a:ext cx="8605067" cy="2800767"/>
          </a:xfrm>
          <a:prstGeom prst="rect">
            <a:avLst/>
          </a:prstGeom>
          <a:noFill/>
        </p:spPr>
        <p:txBody>
          <a:bodyPr wrap="square" rtlCol="0">
            <a:spAutoFit/>
          </a:bodyPr>
          <a:lstStyle/>
          <a:p>
            <a:r>
              <a:rPr lang="en-IN" sz="1200" dirty="0">
                <a:latin typeface="Arial" panose="020B0604020202020204" pitchFamily="34" charset="0"/>
                <a:ea typeface="Times New Roman" panose="02020603050405020304" pitchFamily="18" charset="0"/>
                <a:cs typeface="Arial" panose="020B0604020202020204" pitchFamily="34" charset="0"/>
              </a:rPr>
              <a:t> </a:t>
            </a:r>
            <a:endParaRPr lang="en-IN" sz="12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ea typeface="Times New Roman" panose="02020603050405020304" pitchFamily="18" charset="0"/>
                <a:cs typeface="Arial" panose="020B0604020202020204" pitchFamily="34" charset="0"/>
              </a:rPr>
              <a:t>Random Forest: Our choice </a:t>
            </a:r>
            <a:endParaRPr lang="en-IN" sz="14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We tried hyperparameter tunning to get best model fit as well as tried different models to find which algorithm is giving better accuracy. We found that random forest is the better choice amongst all algorithms considering th</a:t>
            </a:r>
            <a:r>
              <a:rPr lang="en-IN" sz="1200" dirty="0">
                <a:latin typeface="Arial" panose="020B0604020202020204" pitchFamily="34" charset="0"/>
                <a:ea typeface="Times New Roman" panose="02020603050405020304" pitchFamily="18" charset="0"/>
                <a:cs typeface="Arial" panose="020B0604020202020204" pitchFamily="34" charset="0"/>
              </a:rPr>
              <a:t>e accuracy along with </a:t>
            </a:r>
            <a:r>
              <a:rPr lang="en-IN" sz="1200" dirty="0">
                <a:effectLst/>
                <a:latin typeface="Arial" panose="020B0604020202020204" pitchFamily="34" charset="0"/>
                <a:ea typeface="Times New Roman" panose="02020603050405020304" pitchFamily="18" charset="0"/>
                <a:cs typeface="Arial" panose="020B0604020202020204" pitchFamily="34" charset="0"/>
              </a:rPr>
              <a:t> factors such as complexity , cost , speed  are taken into account.</a:t>
            </a: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It can handle both categorical and continuous variables.</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is capable of handling large datasets with high dimensionality. </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enhances the accuracy of the model and prevents the overfitting issue</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Robust to outliers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endParaRPr lang="en-GB" dirty="0"/>
          </a:p>
        </p:txBody>
      </p:sp>
      <p:pic>
        <p:nvPicPr>
          <p:cNvPr id="4" name="Picture 3" descr="Chart, line chart&#10;&#10;Description automatically generated">
            <a:extLst>
              <a:ext uri="{FF2B5EF4-FFF2-40B4-BE49-F238E27FC236}">
                <a16:creationId xmlns:a16="http://schemas.microsoft.com/office/drawing/2014/main" id="{375006F4-3EE1-416B-3498-A72875BF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330" y="3188101"/>
            <a:ext cx="4163472" cy="3239894"/>
          </a:xfrm>
          <a:prstGeom prst="rect">
            <a:avLst/>
          </a:prstGeom>
        </p:spPr>
      </p:pic>
      <p:pic>
        <p:nvPicPr>
          <p:cNvPr id="6" name="Picture 5" descr="Chart, scatter chart&#10;&#10;Description automatically generated">
            <a:extLst>
              <a:ext uri="{FF2B5EF4-FFF2-40B4-BE49-F238E27FC236}">
                <a16:creationId xmlns:a16="http://schemas.microsoft.com/office/drawing/2014/main" id="{8B54C77F-2160-CEA2-41D0-473A519A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3" y="2907917"/>
            <a:ext cx="4418380" cy="3408116"/>
          </a:xfrm>
          <a:prstGeom prst="rect">
            <a:avLst/>
          </a:prstGeom>
        </p:spPr>
      </p:pic>
      <p:sp>
        <p:nvSpPr>
          <p:cNvPr id="7" name="TextBox 6">
            <a:extLst>
              <a:ext uri="{FF2B5EF4-FFF2-40B4-BE49-F238E27FC236}">
                <a16:creationId xmlns:a16="http://schemas.microsoft.com/office/drawing/2014/main" id="{E5FF3A2E-7F12-97E1-DDC3-B91D49B3A03D}"/>
              </a:ext>
            </a:extLst>
          </p:cNvPr>
          <p:cNvSpPr txBox="1"/>
          <p:nvPr/>
        </p:nvSpPr>
        <p:spPr>
          <a:xfrm>
            <a:off x="9152802" y="4765953"/>
            <a:ext cx="2251494" cy="646331"/>
          </a:xfrm>
          <a:prstGeom prst="rect">
            <a:avLst/>
          </a:prstGeom>
          <a:noFill/>
        </p:spPr>
        <p:txBody>
          <a:bodyPr wrap="square" rtlCol="0">
            <a:spAutoFit/>
          </a:bodyPr>
          <a:lstStyle/>
          <a:p>
            <a:r>
              <a:rPr lang="en-GB" dirty="0">
                <a:solidFill>
                  <a:srgbClr val="FF0000"/>
                </a:solidFill>
              </a:rPr>
              <a:t>Red</a:t>
            </a:r>
            <a:r>
              <a:rPr lang="en-GB" dirty="0"/>
              <a:t>: actual values    </a:t>
            </a:r>
          </a:p>
          <a:p>
            <a:r>
              <a:rPr lang="en-GB" dirty="0">
                <a:solidFill>
                  <a:schemeClr val="accent1">
                    <a:lumMod val="75000"/>
                  </a:schemeClr>
                </a:solidFill>
              </a:rPr>
              <a:t>Blue</a:t>
            </a:r>
            <a:r>
              <a:rPr lang="en-GB" dirty="0"/>
              <a:t>: predicted values</a:t>
            </a:r>
          </a:p>
        </p:txBody>
      </p:sp>
      <p:sp>
        <p:nvSpPr>
          <p:cNvPr id="9" name="TextBox 8">
            <a:extLst>
              <a:ext uri="{FF2B5EF4-FFF2-40B4-BE49-F238E27FC236}">
                <a16:creationId xmlns:a16="http://schemas.microsoft.com/office/drawing/2014/main" id="{12C98048-2182-F243-0BE8-50D8A6D586D4}"/>
              </a:ext>
            </a:extLst>
          </p:cNvPr>
          <p:cNvSpPr txBox="1"/>
          <p:nvPr/>
        </p:nvSpPr>
        <p:spPr>
          <a:xfrm>
            <a:off x="6366294" y="6338847"/>
            <a:ext cx="2018581" cy="369332"/>
          </a:xfrm>
          <a:prstGeom prst="rect">
            <a:avLst/>
          </a:prstGeom>
          <a:noFill/>
        </p:spPr>
        <p:txBody>
          <a:bodyPr wrap="square" rtlCol="0">
            <a:spAutoFit/>
          </a:bodyPr>
          <a:lstStyle/>
          <a:p>
            <a:r>
              <a:rPr lang="en-GB" dirty="0"/>
              <a:t>KDE Plot </a:t>
            </a:r>
          </a:p>
        </p:txBody>
      </p:sp>
    </p:spTree>
    <p:extLst>
      <p:ext uri="{BB962C8B-B14F-4D97-AF65-F5344CB8AC3E}">
        <p14:creationId xmlns:p14="http://schemas.microsoft.com/office/powerpoint/2010/main" val="29074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33D6F6AD-3B5E-5566-661A-F27589160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16032"/>
            <a:ext cx="10905066" cy="36259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DB7A95-386E-9ABC-FBF8-125F60A8D72B}"/>
              </a:ext>
            </a:extLst>
          </p:cNvPr>
          <p:cNvSpPr txBox="1"/>
          <p:nvPr/>
        </p:nvSpPr>
        <p:spPr>
          <a:xfrm>
            <a:off x="4969347" y="5457851"/>
            <a:ext cx="2253306" cy="11842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Analysis</a:t>
            </a:r>
          </a:p>
        </p:txBody>
      </p:sp>
    </p:spTree>
    <p:extLst>
      <p:ext uri="{BB962C8B-B14F-4D97-AF65-F5344CB8AC3E}">
        <p14:creationId xmlns:p14="http://schemas.microsoft.com/office/powerpoint/2010/main" val="301197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1AD8C3-BEBD-0099-930E-C85F38D9F2AB}"/>
              </a:ext>
            </a:extLst>
          </p:cNvPr>
          <p:cNvSpPr txBox="1"/>
          <p:nvPr/>
        </p:nvSpPr>
        <p:spPr>
          <a:xfrm>
            <a:off x="329015" y="425903"/>
            <a:ext cx="3505494" cy="5107150"/>
          </a:xfrm>
          <a:prstGeom prst="rect">
            <a:avLst/>
          </a:prstGeom>
        </p:spPr>
        <p:txBody>
          <a:bodyPr vert="horz" lIns="91440" tIns="45720" rIns="91440" bIns="45720" rtlCol="0">
            <a:normAutofit fontScale="92500" lnSpcReduction="10000"/>
          </a:bodyPr>
          <a:lstStyle/>
          <a:p>
            <a:pPr>
              <a:lnSpc>
                <a:spcPct val="90000"/>
              </a:lnSpc>
              <a:spcAft>
                <a:spcPts val="600"/>
              </a:spcAft>
            </a:pPr>
            <a:r>
              <a:rPr lang="en-GB" sz="2000" dirty="0"/>
              <a:t>We have analysed the mental health records of 210 countries from 1990 to 2019 for the most prevalent mental health disorders:</a:t>
            </a:r>
          </a:p>
          <a:p>
            <a:pPr indent="-228600">
              <a:lnSpc>
                <a:spcPct val="90000"/>
              </a:lnSpc>
              <a:spcAft>
                <a:spcPts val="600"/>
              </a:spcAft>
              <a:buFont typeface="Arial" panose="020B0604020202020204" pitchFamily="34" charset="0"/>
              <a:buChar char="•"/>
            </a:pPr>
            <a:r>
              <a:rPr lang="en-GB" sz="2000" dirty="0"/>
              <a:t>Anxiety</a:t>
            </a:r>
          </a:p>
          <a:p>
            <a:pPr indent="-228600">
              <a:lnSpc>
                <a:spcPct val="90000"/>
              </a:lnSpc>
              <a:spcAft>
                <a:spcPts val="600"/>
              </a:spcAft>
              <a:buFont typeface="Arial" panose="020B0604020202020204" pitchFamily="34" charset="0"/>
              <a:buChar char="•"/>
            </a:pPr>
            <a:r>
              <a:rPr lang="en-GB" sz="2000" dirty="0"/>
              <a:t>Depression</a:t>
            </a:r>
          </a:p>
          <a:p>
            <a:pPr indent="-228600">
              <a:lnSpc>
                <a:spcPct val="90000"/>
              </a:lnSpc>
              <a:spcAft>
                <a:spcPts val="600"/>
              </a:spcAft>
              <a:buFont typeface="Arial" panose="020B0604020202020204" pitchFamily="34" charset="0"/>
              <a:buChar char="•"/>
            </a:pPr>
            <a:r>
              <a:rPr lang="en-GB" sz="2000" dirty="0"/>
              <a:t>Alcohol Use</a:t>
            </a:r>
          </a:p>
          <a:p>
            <a:pPr indent="-228600">
              <a:lnSpc>
                <a:spcPct val="90000"/>
              </a:lnSpc>
              <a:spcAft>
                <a:spcPts val="600"/>
              </a:spcAft>
              <a:buFont typeface="Arial" panose="020B0604020202020204" pitchFamily="34" charset="0"/>
              <a:buChar char="•"/>
            </a:pPr>
            <a:r>
              <a:rPr lang="en-GB" sz="2000" dirty="0"/>
              <a:t>Drug use</a:t>
            </a:r>
          </a:p>
          <a:p>
            <a:pPr indent="-228600">
              <a:lnSpc>
                <a:spcPct val="90000"/>
              </a:lnSpc>
              <a:spcAft>
                <a:spcPts val="600"/>
              </a:spcAft>
              <a:buFont typeface="Arial" panose="020B0604020202020204" pitchFamily="34" charset="0"/>
              <a:buChar char="•"/>
            </a:pPr>
            <a:r>
              <a:rPr lang="en-GB" sz="2000" dirty="0"/>
              <a:t>Eating disorder</a:t>
            </a:r>
          </a:p>
          <a:p>
            <a:pPr indent="-228600">
              <a:lnSpc>
                <a:spcPct val="90000"/>
              </a:lnSpc>
              <a:spcAft>
                <a:spcPts val="600"/>
              </a:spcAft>
              <a:buFont typeface="Arial" panose="020B0604020202020204" pitchFamily="34" charset="0"/>
              <a:buChar char="•"/>
            </a:pPr>
            <a:r>
              <a:rPr lang="en-GB" sz="2000" dirty="0"/>
              <a:t>Bipolar disorder</a:t>
            </a:r>
          </a:p>
          <a:p>
            <a:pPr indent="-228600">
              <a:lnSpc>
                <a:spcPct val="90000"/>
              </a:lnSpc>
              <a:spcAft>
                <a:spcPts val="600"/>
              </a:spcAft>
              <a:buFont typeface="Arial" panose="020B0604020202020204" pitchFamily="34" charset="0"/>
              <a:buChar char="•"/>
            </a:pPr>
            <a:r>
              <a:rPr lang="en-GB" sz="2000" dirty="0"/>
              <a:t>Schizophrenia</a:t>
            </a:r>
          </a:p>
          <a:p>
            <a:pPr>
              <a:lnSpc>
                <a:spcPct val="90000"/>
              </a:lnSpc>
              <a:spcAft>
                <a:spcPts val="600"/>
              </a:spcAft>
            </a:pPr>
            <a:endParaRPr lang="en-GB" sz="2000" dirty="0"/>
          </a:p>
          <a:p>
            <a:pPr>
              <a:lnSpc>
                <a:spcPct val="90000"/>
              </a:lnSpc>
              <a:spcAft>
                <a:spcPts val="600"/>
              </a:spcAft>
            </a:pPr>
            <a:r>
              <a:rPr lang="en-GB" sz="2000" dirty="0"/>
              <a:t>We have looked at the effects that these mental health disorders have on life expectancy and predicted what the mental health will be like in the future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FAB6051-3AFE-751E-D3C8-C79D4EC4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94634"/>
            <a:ext cx="6019331" cy="3265486"/>
          </a:xfrm>
          <a:prstGeom prst="rect">
            <a:avLst/>
          </a:prstGeom>
          <a:effectLst/>
        </p:spPr>
      </p:pic>
    </p:spTree>
    <p:extLst>
      <p:ext uri="{BB962C8B-B14F-4D97-AF65-F5344CB8AC3E}">
        <p14:creationId xmlns:p14="http://schemas.microsoft.com/office/powerpoint/2010/main" val="12259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36E3B9-326F-30B6-B5E6-534E33B83F95}"/>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1109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87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E536A-A21D-813C-FC2A-AD600C25C060}"/>
              </a:ext>
            </a:extLst>
          </p:cNvPr>
          <p:cNvPicPr>
            <a:picLocks noChangeAspect="1"/>
          </p:cNvPicPr>
          <p:nvPr/>
        </p:nvPicPr>
        <p:blipFill>
          <a:blip r:embed="rId2"/>
          <a:stretch>
            <a:fillRect/>
          </a:stretch>
        </p:blipFill>
        <p:spPr>
          <a:xfrm>
            <a:off x="643467" y="1438826"/>
            <a:ext cx="10905066" cy="3980347"/>
          </a:xfrm>
          <a:prstGeom prst="rect">
            <a:avLst/>
          </a:prstGeom>
        </p:spPr>
      </p:pic>
    </p:spTree>
    <p:extLst>
      <p:ext uri="{BB962C8B-B14F-4D97-AF65-F5344CB8AC3E}">
        <p14:creationId xmlns:p14="http://schemas.microsoft.com/office/powerpoint/2010/main" val="258550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Prevalence of Alcohol and Drug Use disorders from 1990 to 2019</a:t>
            </a:r>
          </a:p>
        </p:txBody>
      </p:sp>
      <p:pic>
        <p:nvPicPr>
          <p:cNvPr id="2" name="Alcohol_and_drug_use">
            <a:hlinkClick r:id="" action="ppaction://media"/>
            <a:extLst>
              <a:ext uri="{FF2B5EF4-FFF2-40B4-BE49-F238E27FC236}">
                <a16:creationId xmlns:a16="http://schemas.microsoft.com/office/drawing/2014/main" id="{79C65FAA-D1B9-2649-1033-004A3153D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25" y="1595960"/>
            <a:ext cx="11601449" cy="4524564"/>
          </a:xfrm>
          <a:prstGeom prst="rect">
            <a:avLst/>
          </a:prstGeom>
        </p:spPr>
      </p:pic>
    </p:spTree>
    <p:extLst>
      <p:ext uri="{BB962C8B-B14F-4D97-AF65-F5344CB8AC3E}">
        <p14:creationId xmlns:p14="http://schemas.microsoft.com/office/powerpoint/2010/main" val="11785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Anxiety and Depression from 1990 to 2019</a:t>
            </a:r>
          </a:p>
        </p:txBody>
      </p:sp>
      <p:pic>
        <p:nvPicPr>
          <p:cNvPr id="4" name="anxiety_depression">
            <a:hlinkClick r:id="" action="ppaction://media"/>
            <a:extLst>
              <a:ext uri="{FF2B5EF4-FFF2-40B4-BE49-F238E27FC236}">
                <a16:creationId xmlns:a16="http://schemas.microsoft.com/office/drawing/2014/main" id="{FE53A493-56C1-EDEB-6558-5DED284DC1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099" y="1762902"/>
            <a:ext cx="11477625" cy="4483911"/>
          </a:xfrm>
          <a:prstGeom prst="rect">
            <a:avLst/>
          </a:prstGeom>
        </p:spPr>
      </p:pic>
    </p:spTree>
    <p:extLst>
      <p:ext uri="{BB962C8B-B14F-4D97-AF65-F5344CB8AC3E}">
        <p14:creationId xmlns:p14="http://schemas.microsoft.com/office/powerpoint/2010/main" val="4037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Bipolar disorder and Schizophrenia from 1990 to 2019</a:t>
            </a:r>
          </a:p>
        </p:txBody>
      </p:sp>
      <p:pic>
        <p:nvPicPr>
          <p:cNvPr id="2" name="bipolar_and_schizophrenia">
            <a:hlinkClick r:id="" action="ppaction://media"/>
            <a:extLst>
              <a:ext uri="{FF2B5EF4-FFF2-40B4-BE49-F238E27FC236}">
                <a16:creationId xmlns:a16="http://schemas.microsoft.com/office/drawing/2014/main" id="{6463C85C-EF15-172D-19F9-1AB9B83E10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628" y="1683467"/>
            <a:ext cx="11729722" cy="4582397"/>
          </a:xfrm>
          <a:prstGeom prst="rect">
            <a:avLst/>
          </a:prstGeom>
        </p:spPr>
      </p:pic>
    </p:spTree>
    <p:extLst>
      <p:ext uri="{BB962C8B-B14F-4D97-AF65-F5344CB8AC3E}">
        <p14:creationId xmlns:p14="http://schemas.microsoft.com/office/powerpoint/2010/main" val="317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Eating disorders from 1990 to 2019</a:t>
            </a:r>
          </a:p>
        </p:txBody>
      </p:sp>
      <p:pic>
        <p:nvPicPr>
          <p:cNvPr id="4" name="eating_disorder">
            <a:hlinkClick r:id="" action="ppaction://media"/>
            <a:extLst>
              <a:ext uri="{FF2B5EF4-FFF2-40B4-BE49-F238E27FC236}">
                <a16:creationId xmlns:a16="http://schemas.microsoft.com/office/drawing/2014/main" id="{F66346C9-1BE7-8B37-2C48-293DF9311E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62" y="1610993"/>
            <a:ext cx="11598275" cy="4531045"/>
          </a:xfrm>
          <a:prstGeom prst="rect">
            <a:avLst/>
          </a:prstGeom>
        </p:spPr>
      </p:pic>
    </p:spTree>
    <p:extLst>
      <p:ext uri="{BB962C8B-B14F-4D97-AF65-F5344CB8AC3E}">
        <p14:creationId xmlns:p14="http://schemas.microsoft.com/office/powerpoint/2010/main" val="28761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B1BCD8B-99B4-555A-976F-D95482844AD3}"/>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a:effectLst/>
              </a:rPr>
              <a:t>One DALY represents the loss of the equivalent of one year of full health. DALYs for a disease or health condition are the sum of the years of life lost to due to premature mortality (YLLs) and the years lived with a disability (YLDs) due to prevalent cases of the disease or health condition in a population.</a:t>
            </a:r>
            <a:endParaRPr lang="en-US" sz="2000" dirty="0"/>
          </a:p>
        </p:txBody>
      </p:sp>
      <p:pic>
        <p:nvPicPr>
          <p:cNvPr id="5" name="Picture 4">
            <a:extLst>
              <a:ext uri="{FF2B5EF4-FFF2-40B4-BE49-F238E27FC236}">
                <a16:creationId xmlns:a16="http://schemas.microsoft.com/office/drawing/2014/main" id="{BBC2D26B-77BE-D02A-A5A1-01D5649CB533}"/>
              </a:ext>
            </a:extLst>
          </p:cNvPr>
          <p:cNvPicPr>
            <a:picLocks noChangeAspect="1"/>
          </p:cNvPicPr>
          <p:nvPr/>
        </p:nvPicPr>
        <p:blipFill>
          <a:blip r:embed="rId2"/>
          <a:stretch>
            <a:fillRect/>
          </a:stretch>
        </p:blipFill>
        <p:spPr>
          <a:xfrm>
            <a:off x="392566" y="254694"/>
            <a:ext cx="11406867" cy="2959965"/>
          </a:xfrm>
          <a:prstGeom prst="rect">
            <a:avLst/>
          </a:prstGeom>
        </p:spPr>
      </p:pic>
    </p:spTree>
    <p:extLst>
      <p:ext uri="{BB962C8B-B14F-4D97-AF65-F5344CB8AC3E}">
        <p14:creationId xmlns:p14="http://schemas.microsoft.com/office/powerpoint/2010/main" val="186740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icture containing text, yellow, bright&#10;&#10;Description automatically generated">
            <a:extLst>
              <a:ext uri="{FF2B5EF4-FFF2-40B4-BE49-F238E27FC236}">
                <a16:creationId xmlns:a16="http://schemas.microsoft.com/office/drawing/2014/main" id="{5B80A651-DB65-8DFC-FF92-35D5D4E7CA46}"/>
              </a:ext>
            </a:extLst>
          </p:cNvPr>
          <p:cNvPicPr>
            <a:picLocks noChangeAspect="1"/>
          </p:cNvPicPr>
          <p:nvPr/>
        </p:nvPicPr>
        <p:blipFill rotWithShape="1">
          <a:blip r:embed="rId2">
            <a:extLst>
              <a:ext uri="{28A0092B-C50C-407E-A947-70E740481C1C}">
                <a14:useLocalDpi xmlns:a14="http://schemas.microsoft.com/office/drawing/2010/main" val="0"/>
              </a:ext>
            </a:extLst>
          </a:blip>
          <a:srcRect t="8260" r="1" b="20087"/>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2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F4C23979-5FA5-B3E7-80D1-933BE4983BC0}"/>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Motivation</a:t>
            </a:r>
          </a:p>
        </p:txBody>
      </p:sp>
    </p:spTree>
    <p:extLst>
      <p:ext uri="{BB962C8B-B14F-4D97-AF65-F5344CB8AC3E}">
        <p14:creationId xmlns:p14="http://schemas.microsoft.com/office/powerpoint/2010/main" val="224127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orst_best_DALYs">
            <a:hlinkClick r:id="" action="ppaction://media"/>
            <a:extLst>
              <a:ext uri="{FF2B5EF4-FFF2-40B4-BE49-F238E27FC236}">
                <a16:creationId xmlns:a16="http://schemas.microsoft.com/office/drawing/2014/main" id="{D3057A67-12E4-CE82-21CC-641E51A16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912" y="1978025"/>
            <a:ext cx="11052175" cy="4317703"/>
          </a:xfrm>
          <a:prstGeom prst="rect">
            <a:avLst/>
          </a:prstGeom>
        </p:spPr>
      </p:pic>
      <p:sp>
        <p:nvSpPr>
          <p:cNvPr id="3" name="TextBox 2">
            <a:extLst>
              <a:ext uri="{FF2B5EF4-FFF2-40B4-BE49-F238E27FC236}">
                <a16:creationId xmlns:a16="http://schemas.microsoft.com/office/drawing/2014/main" id="{BE87FC5F-F002-E623-7C51-D0DF993640E2}"/>
              </a:ext>
            </a:extLst>
          </p:cNvPr>
          <p:cNvSpPr txBox="1"/>
          <p:nvPr/>
        </p:nvSpPr>
        <p:spPr>
          <a:xfrm>
            <a:off x="638175" y="27053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Evolution of mental health disorders from 1990 to 2019</a:t>
            </a:r>
          </a:p>
        </p:txBody>
      </p:sp>
    </p:spTree>
    <p:extLst>
      <p:ext uri="{BB962C8B-B14F-4D97-AF65-F5344CB8AC3E}">
        <p14:creationId xmlns:p14="http://schemas.microsoft.com/office/powerpoint/2010/main" val="39766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F4311-585F-F2B1-CF07-854889F24964}"/>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Mapping the future of Mental Health</a:t>
            </a:r>
          </a:p>
        </p:txBody>
      </p:sp>
      <p:pic>
        <p:nvPicPr>
          <p:cNvPr id="7" name="Picture 6" descr="A person working on a computer&#10;&#10;Description automatically generated with low confidence">
            <a:extLst>
              <a:ext uri="{FF2B5EF4-FFF2-40B4-BE49-F238E27FC236}">
                <a16:creationId xmlns:a16="http://schemas.microsoft.com/office/drawing/2014/main" id="{56195CB9-E1A2-B668-8EE5-3BE6A22F015C}"/>
              </a:ext>
            </a:extLst>
          </p:cNvPr>
          <p:cNvPicPr>
            <a:picLocks noChangeAspect="1"/>
          </p:cNvPicPr>
          <p:nvPr/>
        </p:nvPicPr>
        <p:blipFill rotWithShape="1">
          <a:blip r:embed="rId2">
            <a:extLst>
              <a:ext uri="{28A0092B-C50C-407E-A947-70E740481C1C}">
                <a14:useLocalDpi xmlns:a14="http://schemas.microsoft.com/office/drawing/2010/main" val="0"/>
              </a:ext>
            </a:extLst>
          </a:blip>
          <a:srcRect l="16429" r="13065"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249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7FE636-FABE-355F-A624-8610DB908C5E}"/>
              </a:ext>
            </a:extLst>
          </p:cNvPr>
          <p:cNvPicPr>
            <a:picLocks noChangeAspect="1"/>
          </p:cNvPicPr>
          <p:nvPr/>
        </p:nvPicPr>
        <p:blipFill>
          <a:blip r:embed="rId2"/>
          <a:stretch>
            <a:fillRect/>
          </a:stretch>
        </p:blipFill>
        <p:spPr>
          <a:xfrm>
            <a:off x="186267" y="1371650"/>
            <a:ext cx="11684942" cy="473240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5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B819457-4304-A774-D0BE-F67EE724BAC4}"/>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future for G20 Countries</a:t>
            </a:r>
          </a:p>
        </p:txBody>
      </p:sp>
      <p:pic>
        <p:nvPicPr>
          <p:cNvPr id="2" name="G20">
            <a:hlinkClick r:id="" action="ppaction://media"/>
            <a:extLst>
              <a:ext uri="{FF2B5EF4-FFF2-40B4-BE49-F238E27FC236}">
                <a16:creationId xmlns:a16="http://schemas.microsoft.com/office/drawing/2014/main" id="{405128AF-EA1A-3CCE-F9CF-3FE0E59A6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139" y="1889755"/>
            <a:ext cx="11289861" cy="4403045"/>
          </a:xfrm>
          <a:prstGeom prst="rect">
            <a:avLst/>
          </a:prstGeom>
        </p:spPr>
      </p:pic>
    </p:spTree>
    <p:extLst>
      <p:ext uri="{BB962C8B-B14F-4D97-AF65-F5344CB8AC3E}">
        <p14:creationId xmlns:p14="http://schemas.microsoft.com/office/powerpoint/2010/main" val="39111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2A7FC0-EC21-D439-8A16-9945C767DC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What will the world look like in the future?</a:t>
            </a:r>
          </a:p>
        </p:txBody>
      </p:sp>
      <p:pic>
        <p:nvPicPr>
          <p:cNvPr id="2" name="world">
            <a:hlinkClick r:id="" action="ppaction://media"/>
            <a:extLst>
              <a:ext uri="{FF2B5EF4-FFF2-40B4-BE49-F238E27FC236}">
                <a16:creationId xmlns:a16="http://schemas.microsoft.com/office/drawing/2014/main" id="{0BED3734-F70C-26BC-2BFE-58F0D44FC6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64" y="1884421"/>
            <a:ext cx="11327961" cy="4417904"/>
          </a:xfrm>
          <a:prstGeom prst="rect">
            <a:avLst/>
          </a:prstGeom>
        </p:spPr>
      </p:pic>
    </p:spTree>
    <p:extLst>
      <p:ext uri="{BB962C8B-B14F-4D97-AF65-F5344CB8AC3E}">
        <p14:creationId xmlns:p14="http://schemas.microsoft.com/office/powerpoint/2010/main" val="29048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133BFC2F-77A4-A2D6-09EE-4A95CB211D3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Predicting the years lost due to mental health disorders</a:t>
            </a:r>
          </a:p>
        </p:txBody>
      </p:sp>
      <p:pic>
        <p:nvPicPr>
          <p:cNvPr id="5" name="Picture 4" descr="Timeline&#10;&#10;Description automatically generated">
            <a:extLst>
              <a:ext uri="{FF2B5EF4-FFF2-40B4-BE49-F238E27FC236}">
                <a16:creationId xmlns:a16="http://schemas.microsoft.com/office/drawing/2014/main" id="{4D6C00CD-6180-71B2-36B6-1BF1E21C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35126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FB1F56F4-DAD3-7B7E-56AA-6319AE1FD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7" y="581025"/>
            <a:ext cx="11642725" cy="5486400"/>
          </a:xfrm>
          <a:prstGeom prst="rect">
            <a:avLst/>
          </a:prstGeom>
        </p:spPr>
      </p:pic>
    </p:spTree>
    <p:extLst>
      <p:ext uri="{BB962C8B-B14F-4D97-AF65-F5344CB8AC3E}">
        <p14:creationId xmlns:p14="http://schemas.microsoft.com/office/powerpoint/2010/main" val="33473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D2C8C6E-E498-95CB-43EA-65F0350BBADF}"/>
              </a:ext>
            </a:extLst>
          </p:cNvPr>
          <p:cNvPicPr>
            <a:picLocks noChangeAspect="1"/>
          </p:cNvPicPr>
          <p:nvPr/>
        </p:nvPicPr>
        <p:blipFill rotWithShape="1">
          <a:blip r:embed="rId2">
            <a:extLst>
              <a:ext uri="{28A0092B-C50C-407E-A947-70E740481C1C}">
                <a14:useLocalDpi xmlns:a14="http://schemas.microsoft.com/office/drawing/2010/main" val="0"/>
              </a:ext>
            </a:extLst>
          </a:blip>
          <a:srcRect r="-1" b="8012"/>
          <a:stretch/>
        </p:blipFill>
        <p:spPr>
          <a:xfrm>
            <a:off x="321733" y="321733"/>
            <a:ext cx="11548534" cy="6214534"/>
          </a:xfrm>
          <a:prstGeom prst="rect">
            <a:avLst/>
          </a:prstGeom>
        </p:spPr>
      </p:pic>
    </p:spTree>
    <p:extLst>
      <p:ext uri="{BB962C8B-B14F-4D97-AF65-F5344CB8AC3E}">
        <p14:creationId xmlns:p14="http://schemas.microsoft.com/office/powerpoint/2010/main" val="317548008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A7489-C02B-9A84-D35F-1D0D30750F9B}"/>
              </a:ext>
            </a:extLst>
          </p:cNvPr>
          <p:cNvSpPr txBox="1"/>
          <p:nvPr/>
        </p:nvSpPr>
        <p:spPr>
          <a:xfrm>
            <a:off x="291193" y="515905"/>
            <a:ext cx="10821565" cy="5632311"/>
          </a:xfrm>
          <a:prstGeom prst="rect">
            <a:avLst/>
          </a:prstGeom>
          <a:noFill/>
        </p:spPr>
        <p:txBody>
          <a:bodyPr wrap="square" rtlCol="0">
            <a:spAutoFit/>
          </a:bodyPr>
          <a:lstStyle/>
          <a:p>
            <a:endParaRPr lang="en-GB" dirty="0"/>
          </a:p>
          <a:p>
            <a:r>
              <a:rPr lang="en-GB" dirty="0"/>
              <a:t>“</a:t>
            </a:r>
            <a:r>
              <a:rPr lang="en-GB" i="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People with severe mental health conditions die prematurely – as much as two decades early – due to preventable physical conditions. Despite progress in some countries, people with mental health conditions often experience severe human rights violations, discrimination, and stigma</a:t>
            </a:r>
            <a:r>
              <a:rPr lang="en-GB"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WHO</a:t>
            </a: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Millions of people worldwide have mental health conditions and an estimated one in four people globally will experience a mental health condition in their lifetime. Almost one million people die due to suicide every year, and  it is the third leading cause of death among young people. Depression is the leading cause of years lost due to disability worldwide. Mental health problems, including alcohol abuse, are among the ten leading causes of disability in both developed and developing countries.</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economic cost of mental health problems is vast, while reasonable investment in mental health can contribute to better mental health for people. Poor mental health is both a cause and a consequence of poverty, compromised education, gender inequality, ill-health, violence and other global challenges. It impedes the individual’s capacity to work productively, realize their potential and make a contribution to their community.</a:t>
            </a:r>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202124"/>
                </a:solidFill>
                <a:latin typeface="Calibri" panose="020F0502020204030204" pitchFamily="34" charset="0"/>
                <a:ea typeface="Calibri" panose="020F0502020204030204" pitchFamily="34" charset="0"/>
                <a:cs typeface="Calibri" panose="020F0502020204030204" pitchFamily="34" charset="0"/>
              </a:rPr>
              <a:t>We wanted to analyse the prevalence of the most common mental health disorders worldwide and its impact on life expectancy.</a:t>
            </a:r>
            <a:endParaRPr lang="en-GB"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endParaRPr>
          </a:p>
          <a:p>
            <a:endParaRPr lang="en-GB" dirty="0"/>
          </a:p>
        </p:txBody>
      </p:sp>
    </p:spTree>
    <p:extLst>
      <p:ext uri="{BB962C8B-B14F-4D97-AF65-F5344CB8AC3E}">
        <p14:creationId xmlns:p14="http://schemas.microsoft.com/office/powerpoint/2010/main" val="425251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A256D78-A43E-4113-025E-5F3EAEB4C995}"/>
              </a:ext>
            </a:extLst>
          </p:cNvPr>
          <p:cNvPicPr>
            <a:picLocks noChangeAspect="1"/>
          </p:cNvPicPr>
          <p:nvPr/>
        </p:nvPicPr>
        <p:blipFill rotWithShape="1">
          <a:blip r:embed="rId2">
            <a:extLst>
              <a:ext uri="{28A0092B-C50C-407E-A947-70E740481C1C}">
                <a14:useLocalDpi xmlns:a14="http://schemas.microsoft.com/office/drawing/2010/main" val="0"/>
              </a:ext>
            </a:extLst>
          </a:blip>
          <a:srcRect t="11675" b="405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B8A2CE-EA54-A6BD-BB63-5D8E36F35FA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Objectives</a:t>
            </a:r>
          </a:p>
        </p:txBody>
      </p:sp>
    </p:spTree>
    <p:extLst>
      <p:ext uri="{BB962C8B-B14F-4D97-AF65-F5344CB8AC3E}">
        <p14:creationId xmlns:p14="http://schemas.microsoft.com/office/powerpoint/2010/main" val="152604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825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D44263-0C4E-4CE2-9EE0-B4C1C0667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2" name="Rectangle 64">
              <a:extLst>
                <a:ext uri="{FF2B5EF4-FFF2-40B4-BE49-F238E27FC236}">
                  <a16:creationId xmlns:a16="http://schemas.microsoft.com/office/drawing/2014/main" id="{8308E40C-A85B-4284-9325-37C4C34B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721BF076-E7C8-4851-902C-6D57D74B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27081CB3-9EA1-4A29-9364-64EFB67DC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2BB06149-001D-4180-82E7-5170B45F0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A0B7128-2B6D-4E8B-9872-FDCFC1527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95B05981-F30D-48EE-B90F-7E6EFB5C8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D137C161-2060-4403-BE22-1DA2167A3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727916F-6C5D-4364-9611-A7910D90E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F4B3FE9-FB15-496D-B6B4-87D848917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43AAA88-47EE-4F50-949D-9252C575D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D58149F-477D-4126-9FDD-56136E1D6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0CD93B5-5A24-4EDC-8970-BAFC656B0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3ECE7-0EFA-42F2-90CD-934FBF552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11AE0E-F92A-4D5F-B1CC-84A5DC55D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75BD8C1-7549-4B6C-A8A3-BCA6DECE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A91F922-5A56-4569-9C7D-71B84C0E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FF59356-7861-47B1-85CF-50FD963F0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4739A72-CE85-45AA-ACD4-57F7337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6CB7986-638B-4316-830C-018AAFBCE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FD18CE-56DB-4A30-9D24-4E965F4C8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39E4689-AE80-BC96-E2C7-0DEA9943C832}"/>
              </a:ext>
            </a:extLst>
          </p:cNvPr>
          <p:cNvSpPr txBox="1"/>
          <p:nvPr/>
        </p:nvSpPr>
        <p:spPr>
          <a:xfrm>
            <a:off x="594359" y="3176337"/>
            <a:ext cx="11003281" cy="2994184"/>
          </a:xfrm>
          <a:prstGeom prst="rect">
            <a:avLst/>
          </a:prstGeom>
        </p:spPr>
        <p:txBody>
          <a:bodyPr vert="horz" lIns="91440" tIns="45720" rIns="91440" bIns="45720" rtlCol="0" anchor="ctr">
            <a:normAutofit/>
          </a:bodyPr>
          <a:lstStyle/>
          <a:p>
            <a:pPr marL="342900" lvl="0" indent="-228600">
              <a:lnSpc>
                <a:spcPct val="90000"/>
              </a:lnSpc>
              <a:spcAft>
                <a:spcPts val="800"/>
              </a:spcAft>
              <a:buFont typeface="Arial" panose="020B0604020202020204" pitchFamily="34" charset="0"/>
              <a:buChar char="•"/>
            </a:pPr>
            <a:r>
              <a:rPr lang="en-US" sz="2400" dirty="0" err="1">
                <a:effectLst/>
              </a:rPr>
              <a:t>Analyse</a:t>
            </a:r>
            <a:r>
              <a:rPr lang="en-US" sz="2400" dirty="0">
                <a:effectLst/>
              </a:rPr>
              <a:t> the prevalence of mental health disorders across different countries from 1990 to 2019 and its impact </a:t>
            </a:r>
            <a:r>
              <a:rPr lang="en-US" sz="2400" dirty="0"/>
              <a:t>on life expectancy.</a:t>
            </a:r>
            <a:endParaRPr lang="en-US" sz="2400" dirty="0">
              <a:effectLst/>
            </a:endParaRPr>
          </a:p>
          <a:p>
            <a:pPr marL="342900" lvl="0" indent="-228600">
              <a:lnSpc>
                <a:spcPct val="90000"/>
              </a:lnSpc>
              <a:spcAft>
                <a:spcPts val="800"/>
              </a:spcAft>
              <a:buFont typeface="Arial" panose="020B0604020202020204" pitchFamily="34" charset="0"/>
              <a:buChar char="•"/>
            </a:pPr>
            <a:r>
              <a:rPr lang="en-US" sz="2400" dirty="0">
                <a:effectLst/>
              </a:rPr>
              <a:t>Train a machine learning model to predict the years lost in a country  as a result of  the prevalence of various mental disorders and factors that contribute to it  across various countries in the world.</a:t>
            </a:r>
          </a:p>
          <a:p>
            <a:pPr marL="342900" lvl="0" indent="-228600">
              <a:lnSpc>
                <a:spcPct val="90000"/>
              </a:lnSpc>
              <a:spcAft>
                <a:spcPts val="800"/>
              </a:spcAft>
              <a:buFont typeface="Arial" panose="020B0604020202020204" pitchFamily="34" charset="0"/>
              <a:buChar char="•"/>
            </a:pPr>
            <a:r>
              <a:rPr lang="en-US" sz="2400" dirty="0">
                <a:effectLst/>
              </a:rPr>
              <a:t> Train a machine </a:t>
            </a:r>
            <a:r>
              <a:rPr lang="en-US" sz="2400" dirty="0"/>
              <a:t>learning model to predict the </a:t>
            </a:r>
            <a:r>
              <a:rPr lang="en-US" sz="2400" dirty="0">
                <a:effectLst/>
              </a:rPr>
              <a:t>prevalence of different mental disorders in future years in various countries across the globe.</a:t>
            </a:r>
          </a:p>
          <a:p>
            <a:pPr indent="-228600">
              <a:lnSpc>
                <a:spcPct val="90000"/>
              </a:lnSpc>
              <a:buFont typeface="Arial" panose="020B0604020202020204" pitchFamily="34" charset="0"/>
              <a:buChar char="•"/>
            </a:pPr>
            <a:endParaRPr lang="en-US" sz="2400" dirty="0"/>
          </a:p>
        </p:txBody>
      </p:sp>
      <p:sp>
        <p:nvSpPr>
          <p:cNvPr id="33" name="Rectangle 32">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22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2">
            <a:extLst>
              <a:ext uri="{FF2B5EF4-FFF2-40B4-BE49-F238E27FC236}">
                <a16:creationId xmlns:a16="http://schemas.microsoft.com/office/drawing/2014/main" id="{F3D54DCD-A5E5-AF5B-6AC7-8644EDB773FE}"/>
              </a:ext>
            </a:extLst>
          </p:cNvPr>
          <p:cNvGraphicFramePr>
            <a:graphicFrameLocks noGrp="1"/>
          </p:cNvGraphicFramePr>
          <p:nvPr>
            <p:ph idx="1"/>
            <p:extLst>
              <p:ext uri="{D42A27DB-BD31-4B8C-83A1-F6EECF244321}">
                <p14:modId xmlns:p14="http://schemas.microsoft.com/office/powerpoint/2010/main" val="263502624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E37467-FE3F-64C6-6BC9-5A92AB692FCF}"/>
              </a:ext>
            </a:extLst>
          </p:cNvPr>
          <p:cNvSpPr txBox="1"/>
          <p:nvPr/>
        </p:nvSpPr>
        <p:spPr>
          <a:xfrm>
            <a:off x="2352675" y="676656"/>
            <a:ext cx="4829175" cy="369332"/>
          </a:xfrm>
          <a:prstGeom prst="rect">
            <a:avLst/>
          </a:prstGeom>
          <a:noFill/>
        </p:spPr>
        <p:txBody>
          <a:bodyPr wrap="square" rtlCol="0">
            <a:spAutoFit/>
          </a:bodyPr>
          <a:lstStyle/>
          <a:p>
            <a:r>
              <a:rPr lang="en-GB" b="1" dirty="0"/>
              <a:t>Methodology</a:t>
            </a:r>
          </a:p>
        </p:txBody>
      </p:sp>
    </p:spTree>
    <p:extLst>
      <p:ext uri="{BB962C8B-B14F-4D97-AF65-F5344CB8AC3E}">
        <p14:creationId xmlns:p14="http://schemas.microsoft.com/office/powerpoint/2010/main" val="114274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B9013F-306D-CB93-AE81-0EBE70975E8D}"/>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indent="-228600" algn="ctr">
              <a:lnSpc>
                <a:spcPct val="90000"/>
              </a:lnSpc>
              <a:spcBef>
                <a:spcPct val="0"/>
              </a:spcBef>
              <a:spcAft>
                <a:spcPts val="600"/>
              </a:spcAft>
            </a:pPr>
            <a:r>
              <a:rPr lang="en-US" sz="2600" kern="1200">
                <a:solidFill>
                  <a:srgbClr val="FFFFFF"/>
                </a:solidFill>
                <a:latin typeface="+mj-lt"/>
                <a:ea typeface="+mj-ea"/>
                <a:cs typeface="+mj-cs"/>
              </a:rPr>
              <a:t>Challenges</a:t>
            </a:r>
          </a:p>
        </p:txBody>
      </p:sp>
      <p:pic>
        <p:nvPicPr>
          <p:cNvPr id="3" name="Picture 2" descr="Icon&#10;&#10;Description automatically generated with medium confidence">
            <a:extLst>
              <a:ext uri="{FF2B5EF4-FFF2-40B4-BE49-F238E27FC236}">
                <a16:creationId xmlns:a16="http://schemas.microsoft.com/office/drawing/2014/main" id="{37F84A8D-0964-90AD-E81F-E6BED2E3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060" y="961812"/>
            <a:ext cx="7029279" cy="4930987"/>
          </a:xfrm>
          <a:prstGeom prst="rect">
            <a:avLst/>
          </a:prstGeom>
        </p:spPr>
      </p:pic>
    </p:spTree>
    <p:extLst>
      <p:ext uri="{BB962C8B-B14F-4D97-AF65-F5344CB8AC3E}">
        <p14:creationId xmlns:p14="http://schemas.microsoft.com/office/powerpoint/2010/main" val="2960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9" name="Group 8">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0" name="Freeform: Shape 9">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extBox 1">
            <a:extLst>
              <a:ext uri="{FF2B5EF4-FFF2-40B4-BE49-F238E27FC236}">
                <a16:creationId xmlns:a16="http://schemas.microsoft.com/office/drawing/2014/main" id="{197335C7-921A-3554-FFAC-245CD56CB52C}"/>
              </a:ext>
            </a:extLst>
          </p:cNvPr>
          <p:cNvSpPr txBox="1"/>
          <p:nvPr/>
        </p:nvSpPr>
        <p:spPr>
          <a:xfrm>
            <a:off x="2326943" y="2524837"/>
            <a:ext cx="7178026" cy="330347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Initially not knowing what we were looking for and therefore cleaning/arranging the data several times, to achieve cleaned data that was useful for our analysis.</a:t>
            </a:r>
          </a:p>
          <a:p>
            <a:pPr indent="-228600">
              <a:lnSpc>
                <a:spcPct val="90000"/>
              </a:lnSpc>
              <a:spcAft>
                <a:spcPts val="600"/>
              </a:spcAft>
              <a:buFont typeface="Arial" panose="020B0604020202020204" pitchFamily="34" charset="0"/>
              <a:buChar char="•"/>
            </a:pPr>
            <a:r>
              <a:rPr lang="en-US" sz="2000" dirty="0"/>
              <a:t>Machine learning models: selecting the best model for our data, learning new models that could potentially perform better with the data we were handling.</a:t>
            </a:r>
          </a:p>
          <a:p>
            <a:pPr indent="-228600">
              <a:lnSpc>
                <a:spcPct val="90000"/>
              </a:lnSpc>
              <a:spcAft>
                <a:spcPts val="600"/>
              </a:spcAft>
              <a:buFont typeface="Arial" panose="020B0604020202020204" pitchFamily="34" charset="0"/>
              <a:buChar char="•"/>
            </a:pPr>
            <a:r>
              <a:rPr lang="en-US" sz="2000" dirty="0"/>
              <a:t>Achieving accuracy on ML models, making sure the models were not overfitting/not performing adequately.</a:t>
            </a:r>
          </a:p>
        </p:txBody>
      </p:sp>
    </p:spTree>
    <p:extLst>
      <p:ext uri="{BB962C8B-B14F-4D97-AF65-F5344CB8AC3E}">
        <p14:creationId xmlns:p14="http://schemas.microsoft.com/office/powerpoint/2010/main" val="31496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Widescreen</PresentationFormat>
  <Paragraphs>103</Paragraphs>
  <Slides>37</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Colomer</dc:creator>
  <cp:lastModifiedBy>Patricia Colomer</cp:lastModifiedBy>
  <cp:revision>8</cp:revision>
  <dcterms:created xsi:type="dcterms:W3CDTF">2023-02-20T19:56:27Z</dcterms:created>
  <dcterms:modified xsi:type="dcterms:W3CDTF">2023-02-22T16:01:28Z</dcterms:modified>
</cp:coreProperties>
</file>